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79" r:id="rId2"/>
    <p:sldId id="508" r:id="rId3"/>
    <p:sldId id="517" r:id="rId4"/>
    <p:sldId id="524" r:id="rId5"/>
    <p:sldId id="519" r:id="rId6"/>
    <p:sldId id="520" r:id="rId7"/>
    <p:sldId id="521" r:id="rId8"/>
    <p:sldId id="506" r:id="rId9"/>
    <p:sldId id="525" r:id="rId10"/>
    <p:sldId id="474" r:id="rId11"/>
    <p:sldId id="475" r:id="rId12"/>
    <p:sldId id="476" r:id="rId13"/>
    <p:sldId id="477" r:id="rId14"/>
    <p:sldId id="479" r:id="rId15"/>
    <p:sldId id="503" r:id="rId16"/>
    <p:sldId id="504" r:id="rId17"/>
    <p:sldId id="536" r:id="rId18"/>
    <p:sldId id="527" r:id="rId19"/>
    <p:sldId id="538" r:id="rId20"/>
    <p:sldId id="539" r:id="rId21"/>
    <p:sldId id="540" r:id="rId22"/>
    <p:sldId id="541" r:id="rId23"/>
    <p:sldId id="542" r:id="rId24"/>
    <p:sldId id="543" r:id="rId25"/>
    <p:sldId id="544" r:id="rId26"/>
    <p:sldId id="545" r:id="rId27"/>
    <p:sldId id="546" r:id="rId28"/>
    <p:sldId id="547" r:id="rId29"/>
    <p:sldId id="530" r:id="rId30"/>
    <p:sldId id="531" r:id="rId31"/>
    <p:sldId id="533" r:id="rId32"/>
    <p:sldId id="537" r:id="rId33"/>
  </p:sldIdLst>
  <p:sldSz cx="9144000" cy="6858000" type="screen4x3"/>
  <p:notesSz cx="6669088" cy="9928225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DF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87109" autoAdjust="0"/>
  </p:normalViewPr>
  <p:slideViewPr>
    <p:cSldViewPr>
      <p:cViewPr varScale="1">
        <p:scale>
          <a:sx n="29" d="100"/>
          <a:sy n="29" d="100"/>
        </p:scale>
        <p:origin x="-71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18AD5-D513-448D-BBA5-F73DE7D6DD45}" type="datetimeFigureOut">
              <a:rPr lang="zh-CN" altLang="en-US" smtClean="0"/>
              <a:pPr/>
              <a:t>2015/5/13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6EE17-5A5A-4994-94C5-3FDEF5C672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622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8C581029-43B3-43EA-A617-8589F1F1BAFD}" type="datetimeFigureOut">
              <a:rPr lang="zh-CN" altLang="en-US"/>
              <a:pPr>
                <a:defRPr/>
              </a:pPr>
              <a:t>2015/5/13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8CEAD74E-6A06-4294-935F-9BAE1C44CA9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2927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9674E6-DD2E-4025-ABA1-C3BBA6112AA5}" type="slidenum">
              <a:rPr lang="zh-CN" altLang="en-US" smtClean="0">
                <a:latin typeface="Arial" pitchFamily="34" charset="0"/>
                <a:ea typeface="宋体" pitchFamily="2" charset="-122"/>
              </a:rPr>
              <a:pPr/>
              <a:t>1</a:t>
            </a:fld>
            <a:endParaRPr lang="zh-CN" altLang="en-US" smtClean="0"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3244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EAD74E-6A06-4294-935F-9BAE1C44CA9F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948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EAD74E-6A06-4294-935F-9BAE1C44CA9F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948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1208B-ABB5-48F0-93EC-79B837E3F925}" type="slidenum">
              <a:rPr lang="zh-CN" altLang="en-US" smtClean="0"/>
              <a:pPr/>
              <a:t>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44828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EAD74E-6A06-4294-935F-9BAE1C44CA9F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948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用户分类</a:t>
            </a:r>
            <a:r>
              <a:rPr lang="en-US" altLang="zh-CN" dirty="0" smtClean="0"/>
              <a:t>:</a:t>
            </a:r>
          </a:p>
          <a:p>
            <a:r>
              <a:rPr lang="en-US" altLang="zh-CN" dirty="0" smtClean="0"/>
              <a:t>1</a:t>
            </a:r>
            <a:r>
              <a:rPr lang="zh-CN" altLang="en-US" dirty="0" smtClean="0"/>
              <a:t>、租用型：用户相对多，应用集中在本地</a:t>
            </a:r>
            <a:endParaRPr lang="en-US" altLang="zh-CN" dirty="0" smtClean="0"/>
          </a:p>
          <a:p>
            <a:r>
              <a:rPr lang="en-US" altLang="zh-CN" dirty="0" err="1" smtClean="0"/>
              <a:t>Vpn</a:t>
            </a:r>
            <a:r>
              <a:rPr lang="zh-CN" altLang="en-US" dirty="0" smtClean="0"/>
              <a:t>本地接入，应用本地部署，租用</a:t>
            </a:r>
            <a:r>
              <a:rPr lang="en-US" altLang="zh-CN" dirty="0" smtClean="0"/>
              <a:t>MDM</a:t>
            </a:r>
            <a:r>
              <a:rPr lang="zh-CN" altLang="en-US" dirty="0" smtClean="0"/>
              <a:t>服务和</a:t>
            </a:r>
            <a:r>
              <a:rPr lang="en-US" altLang="zh-CN" dirty="0" smtClean="0"/>
              <a:t>CA</a:t>
            </a:r>
            <a:r>
              <a:rPr lang="zh-CN" altLang="en-US" dirty="0" smtClean="0"/>
              <a:t>服务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、自建型：自建自管意愿强烈</a:t>
            </a:r>
            <a:endParaRPr lang="en-US" altLang="zh-CN" dirty="0" smtClean="0"/>
          </a:p>
          <a:p>
            <a:r>
              <a:rPr lang="en-US" altLang="zh-CN" dirty="0" smtClean="0"/>
              <a:t>VPN</a:t>
            </a:r>
            <a:r>
              <a:rPr lang="zh-CN" altLang="en-US" dirty="0" smtClean="0"/>
              <a:t>本地接入，应用本地部署，本地部署</a:t>
            </a:r>
            <a:r>
              <a:rPr lang="en-US" altLang="zh-CN" dirty="0" smtClean="0"/>
              <a:t>MDM</a:t>
            </a:r>
            <a:r>
              <a:rPr lang="zh-CN" altLang="en-US" dirty="0" smtClean="0"/>
              <a:t>，使用</a:t>
            </a:r>
            <a:r>
              <a:rPr lang="en-US" altLang="zh-CN" dirty="0" smtClean="0"/>
              <a:t>CA</a:t>
            </a:r>
            <a:r>
              <a:rPr lang="zh-CN" altLang="en-US" dirty="0" smtClean="0"/>
              <a:t>服务</a:t>
            </a:r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、散户接入</a:t>
            </a:r>
            <a:r>
              <a:rPr lang="en-US" altLang="zh-CN" dirty="0" smtClean="0"/>
              <a:t>:</a:t>
            </a:r>
            <a:r>
              <a:rPr lang="zh-CN" altLang="en-US" dirty="0" smtClean="0"/>
              <a:t>用户数量少，轻应用</a:t>
            </a:r>
            <a:endParaRPr lang="en-US" altLang="zh-CN" dirty="0" smtClean="0"/>
          </a:p>
          <a:p>
            <a:r>
              <a:rPr lang="en-US" altLang="zh-CN" dirty="0" smtClean="0"/>
              <a:t>VPN</a:t>
            </a:r>
            <a:r>
              <a:rPr lang="zh-CN" altLang="en-US" dirty="0" smtClean="0"/>
              <a:t>统一接入，应用集中托管，租用</a:t>
            </a:r>
            <a:r>
              <a:rPr lang="en-US" altLang="zh-CN" dirty="0" smtClean="0"/>
              <a:t>MDM</a:t>
            </a:r>
            <a:r>
              <a:rPr lang="zh-CN" altLang="en-US" dirty="0" smtClean="0"/>
              <a:t>，使用</a:t>
            </a:r>
            <a:r>
              <a:rPr lang="en-US" altLang="zh-CN" dirty="0" smtClean="0"/>
              <a:t>CA</a:t>
            </a:r>
            <a:r>
              <a:rPr lang="zh-CN" altLang="en-US" dirty="0" smtClean="0"/>
              <a:t>服务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BA4593-9223-4CCE-806D-CBD48A48B7F4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282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80B4E1-144C-4E29-88F5-2267D98BACCF}" type="slidenum">
              <a:rPr lang="en-US" altLang="zh-CN" smtClean="0">
                <a:ea typeface="宋体" charset="-122"/>
              </a:rPr>
              <a:pPr/>
              <a:t>20</a:t>
            </a:fld>
            <a:endParaRPr lang="en-US" altLang="zh-CN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7507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3BBA4-7E09-427D-B295-1F9BF1CD8824}" type="datetime1">
              <a:rPr lang="zh-CN" altLang="en-US" smtClean="0"/>
              <a:pPr>
                <a:defRPr/>
              </a:pPr>
              <a:t>2015/5/13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6DCF5-E195-4624-84DA-2F85B52780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70658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27384"/>
            <a:ext cx="9180512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dirty="0" smtClean="0"/>
              <a:t>第</a:t>
            </a:r>
            <a:fld id="{08BA5AB3-95E2-48E1-B336-72BDD17EFDD1}" type="slidenum">
              <a:rPr lang="zh-CN" altLang="en-US" smtClean="0"/>
              <a:pPr>
                <a:defRPr/>
              </a:pPr>
              <a:t>‹#›</a:t>
            </a:fld>
            <a:r>
              <a:rPr lang="zh-CN" altLang="en-US" dirty="0" smtClean="0"/>
              <a:t>页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dirty="0" smtClean="0"/>
              <a:t>第</a:t>
            </a:r>
            <a:fld id="{4EC568CA-C96A-4AC1-920A-DCDB583B8A64}" type="slidenum">
              <a:rPr lang="zh-CN" altLang="en-US" smtClean="0"/>
              <a:pPr>
                <a:defRPr/>
              </a:pPr>
              <a:t>‹#›</a:t>
            </a:fld>
            <a:r>
              <a:rPr lang="zh-CN" altLang="en-US" dirty="0" smtClean="0"/>
              <a:t>页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单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915816" y="188640"/>
            <a:ext cx="6228184" cy="562375"/>
          </a:xfrm>
          <a:gradFill flip="none" rotWithShape="1">
            <a:gsLst>
              <a:gs pos="0">
                <a:schemeClr val="bg1">
                  <a:alpha val="40000"/>
                </a:schemeClr>
              </a:gs>
              <a:gs pos="50000">
                <a:schemeClr val="accent1">
                  <a:tint val="44500"/>
                  <a:satMod val="160000"/>
                  <a:alpha val="34000"/>
                </a:schemeClr>
              </a:gs>
              <a:gs pos="100000">
                <a:schemeClr val="accent1">
                  <a:lumMod val="40000"/>
                  <a:lumOff val="60000"/>
                  <a:alpha val="32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>
              <a:defRPr lang="zh-CN" altLang="en-US"/>
            </a:lvl1pPr>
          </a:lstStyle>
          <a:p>
            <a:pPr lvl="0" algn="l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6494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7057" y="400103"/>
            <a:ext cx="7828703" cy="491544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0035" rIns="60072" bIns="30035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zh-CN" altLang="en-US" kern="1200" dirty="0">
                <a:latin typeface="+mj-lt"/>
                <a:ea typeface="Arial Unicode MS" pitchFamily="34" charset="-122"/>
                <a:cs typeface="Times New Roman" pitchFamily="18" charset="0"/>
              </a:defRPr>
            </a:lvl1pPr>
          </a:lstStyle>
          <a:p>
            <a:pPr lvl="0"/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983698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449283"/>
            <a:ext cx="7632700" cy="8715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64088" y="1628384"/>
            <a:ext cx="7615824" cy="458474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405094"/>
      </p:ext>
    </p:extLst>
  </p:cSld>
  <p:clrMapOvr>
    <a:masterClrMapping/>
  </p:clrMapOvr>
  <p:transition advClick="0" advTm="8000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684213" y="1125538"/>
            <a:ext cx="7775575" cy="0"/>
          </a:xfrm>
          <a:prstGeom prst="line">
            <a:avLst/>
          </a:prstGeom>
          <a:noFill/>
          <a:ln w="28575" cmpd="sng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graphicFrame>
        <p:nvGraphicFramePr>
          <p:cNvPr id="6" name="Object 6"/>
          <p:cNvGraphicFramePr>
            <a:graphicFrameLocks/>
          </p:cNvGraphicFramePr>
          <p:nvPr/>
        </p:nvGraphicFramePr>
        <p:xfrm>
          <a:off x="6804025" y="6092825"/>
          <a:ext cx="18764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1" r:id="rId3" imgW="1876637" imgH="448157" progId="PBrush">
                  <p:embed/>
                </p:oleObj>
              </mc:Choice>
              <mc:Fallback>
                <p:oleObj r:id="rId3" imgW="1876637" imgH="448157" progId="PBrush">
                  <p:embed/>
                  <p:pic>
                    <p:nvPicPr>
                      <p:cNvPr id="0" name="Picture 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6092825"/>
                        <a:ext cx="1876425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5"/>
            <a:ext cx="8363938" cy="757131"/>
          </a:xfrm>
        </p:spPr>
        <p:txBody>
          <a:bodyPr/>
          <a:lstStyle>
            <a:lvl1pPr>
              <a:defRPr sz="41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800"/>
            <a:ext cx="8363938" cy="946414"/>
          </a:xfrm>
        </p:spPr>
        <p:txBody>
          <a:bodyPr>
            <a:normAutofit/>
          </a:bodyPr>
          <a:lstStyle>
            <a:lvl1pPr marL="2382" indent="0">
              <a:spcBef>
                <a:spcPts val="0"/>
              </a:spcBef>
              <a:spcAft>
                <a:spcPts val="675"/>
              </a:spcAft>
              <a:buSzPct val="80000"/>
              <a:buFont typeface="Arial" pitchFamily="34" charset="0"/>
              <a:buNone/>
              <a:defRPr sz="1600" spc="-75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j-ea"/>
                <a:ea typeface="+mj-ea"/>
              </a:defRPr>
            </a:lvl1pPr>
            <a:lvl2pPr marL="2382" indent="0">
              <a:spcBef>
                <a:spcPts val="0"/>
              </a:spcBef>
              <a:buSzPct val="80000"/>
              <a:buFont typeface="Arial" pitchFamily="34" charset="0"/>
              <a:buNone/>
              <a:defRPr sz="1600" spc="-38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j-ea"/>
                <a:ea typeface="+mj-ea"/>
              </a:defRPr>
            </a:lvl2pPr>
            <a:lvl3pPr marL="944253" indent="-302446">
              <a:buSzPct val="80000"/>
              <a:buFontTx/>
              <a:buBlip>
                <a:blip r:embed="rId5"/>
              </a:buBlip>
              <a:defRPr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</a:defRPr>
            </a:lvl3pPr>
            <a:lvl4pPr marL="1203832" indent="-259580">
              <a:buSzPct val="80000"/>
              <a:buFontTx/>
              <a:buBlip>
                <a:blip r:embed="rId5"/>
              </a:buBlip>
              <a:defRPr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</a:defRPr>
            </a:lvl4pPr>
            <a:lvl5pPr marL="1456268" indent="-252436">
              <a:buSzPct val="80000"/>
              <a:buFontTx/>
              <a:buBlip>
                <a:blip r:embed="rId5"/>
              </a:buBlip>
              <a:defRPr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468313" y="0"/>
            <a:ext cx="8675687" cy="1268413"/>
          </a:xfrm>
          <a:prstGeom prst="rect">
            <a:avLst/>
          </a:prstGeom>
          <a:blipFill dpi="0" rotWithShape="1">
            <a:blip r:embed="rId3" cstate="print">
              <a:lum bright="10000" contrast="1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cxnSp>
        <p:nvCxnSpPr>
          <p:cNvPr id="5" name="直接连接符 4"/>
          <p:cNvCxnSpPr/>
          <p:nvPr userDrawn="1"/>
        </p:nvCxnSpPr>
        <p:spPr>
          <a:xfrm>
            <a:off x="0" y="1219200"/>
            <a:ext cx="9144000" cy="0"/>
          </a:xfrm>
          <a:prstGeom prst="line">
            <a:avLst/>
          </a:prstGeom>
          <a:ln w="34925"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4" cstate="print">
            <a:lum bright="14000" contrast="14000"/>
          </a:blip>
          <a:srcRect/>
          <a:stretch>
            <a:fillRect/>
          </a:stretch>
        </p:blipFill>
        <p:spPr bwMode="auto">
          <a:xfrm>
            <a:off x="7308304" y="6309318"/>
            <a:ext cx="1512067" cy="47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066130"/>
          </a:xfrm>
        </p:spPr>
        <p:txBody>
          <a:bodyPr/>
          <a:lstStyle>
            <a:lvl1pPr algn="l">
              <a:defRPr sz="4000">
                <a:solidFill>
                  <a:schemeClr val="accent1">
                    <a:lumMod val="75000"/>
                  </a:schemeClr>
                </a:solidFill>
                <a:latin typeface="黑体" pitchFamily="2" charset="-122"/>
                <a:ea typeface="黑体" pitchFamily="2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>
            <a:lvl1pPr>
              <a:defRPr b="0">
                <a:latin typeface="黑体" pitchFamily="49" charset="-122"/>
                <a:ea typeface="黑体" pitchFamily="49" charset="-122"/>
              </a:defRPr>
            </a:lvl1pPr>
            <a:lvl2pPr>
              <a:defRPr b="0">
                <a:latin typeface="黑体" pitchFamily="49" charset="-122"/>
                <a:ea typeface="黑体" pitchFamily="49" charset="-122"/>
              </a:defRPr>
            </a:lvl2pPr>
            <a:lvl3pPr>
              <a:defRPr b="0">
                <a:latin typeface="黑体" pitchFamily="49" charset="-122"/>
                <a:ea typeface="黑体" pitchFamily="49" charset="-122"/>
              </a:defRPr>
            </a:lvl3pPr>
            <a:lvl4pPr>
              <a:defRPr b="0">
                <a:latin typeface="黑体" pitchFamily="49" charset="-122"/>
                <a:ea typeface="黑体" pitchFamily="49" charset="-122"/>
              </a:defRPr>
            </a:lvl4pPr>
            <a:lvl5pPr>
              <a:defRPr b="0">
                <a:latin typeface="黑体" pitchFamily="49" charset="-122"/>
                <a:ea typeface="黑体" pitchFamily="49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3419872" y="6356350"/>
            <a:ext cx="1584176" cy="365125"/>
          </a:xfrm>
        </p:spPr>
        <p:txBody>
          <a:bodyPr/>
          <a:lstStyle/>
          <a:p>
            <a:pPr algn="ctr">
              <a:defRPr/>
            </a:pPr>
            <a:r>
              <a:rPr lang="zh-CN" altLang="en-US" dirty="0" smtClean="0"/>
              <a:t>第</a:t>
            </a:r>
            <a:fld id="{8CBC9AEA-4C75-47FD-A55C-A7A51C4CF152}" type="slidenum">
              <a:rPr lang="zh-CN" altLang="en-US" smtClean="0"/>
              <a:pPr algn="ctr">
                <a:defRPr/>
              </a:pPr>
              <a:t>‹#›</a:t>
            </a:fld>
            <a:r>
              <a:rPr lang="zh-CN" altLang="en-US" dirty="0" smtClean="0"/>
              <a:t>页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黑体" pitchFamily="49" charset="-122"/>
                <a:ea typeface="黑体" pitchFamily="49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dirty="0" smtClean="0"/>
              <a:t>第</a:t>
            </a:r>
            <a:fld id="{6CD61BC7-7310-436A-B22E-FA6740CF653B}" type="slidenum">
              <a:rPr lang="zh-CN" altLang="en-US" smtClean="0"/>
              <a:pPr>
                <a:defRPr/>
              </a:pPr>
              <a:t>‹#›</a:t>
            </a:fld>
            <a:r>
              <a:rPr lang="zh-CN" altLang="en-US" dirty="0" smtClean="0"/>
              <a:t>页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黑体" pitchFamily="49" charset="-122"/>
                <a:ea typeface="黑体" pitchFamily="49" charset="-122"/>
              </a:defRPr>
            </a:lvl1pPr>
            <a:lvl2pPr>
              <a:defRPr sz="2400">
                <a:latin typeface="黑体" pitchFamily="49" charset="-122"/>
                <a:ea typeface="黑体" pitchFamily="49" charset="-122"/>
              </a:defRPr>
            </a:lvl2pPr>
            <a:lvl3pPr>
              <a:defRPr sz="2000">
                <a:latin typeface="黑体" pitchFamily="49" charset="-122"/>
                <a:ea typeface="黑体" pitchFamily="49" charset="-122"/>
              </a:defRPr>
            </a:lvl3pPr>
            <a:lvl4pPr>
              <a:defRPr sz="1800">
                <a:latin typeface="黑体" pitchFamily="49" charset="-122"/>
                <a:ea typeface="黑体" pitchFamily="49" charset="-122"/>
              </a:defRPr>
            </a:lvl4pPr>
            <a:lvl5pPr>
              <a:defRPr sz="1800">
                <a:latin typeface="黑体" pitchFamily="49" charset="-122"/>
                <a:ea typeface="黑体" pitchFamily="49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黑体" pitchFamily="49" charset="-122"/>
                <a:ea typeface="黑体" pitchFamily="49" charset="-122"/>
              </a:defRPr>
            </a:lvl1pPr>
            <a:lvl2pPr>
              <a:defRPr sz="2400">
                <a:latin typeface="黑体" pitchFamily="49" charset="-122"/>
                <a:ea typeface="黑体" pitchFamily="49" charset="-122"/>
              </a:defRPr>
            </a:lvl2pPr>
            <a:lvl3pPr>
              <a:defRPr sz="2000">
                <a:latin typeface="黑体" pitchFamily="49" charset="-122"/>
                <a:ea typeface="黑体" pitchFamily="49" charset="-122"/>
              </a:defRPr>
            </a:lvl3pPr>
            <a:lvl4pPr>
              <a:defRPr sz="1800">
                <a:latin typeface="黑体" pitchFamily="49" charset="-122"/>
                <a:ea typeface="黑体" pitchFamily="49" charset="-122"/>
              </a:defRPr>
            </a:lvl4pPr>
            <a:lvl5pPr>
              <a:defRPr sz="1800">
                <a:latin typeface="黑体" pitchFamily="49" charset="-122"/>
                <a:ea typeface="黑体" pitchFamily="49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dirty="0" smtClean="0"/>
              <a:t>第</a:t>
            </a:r>
            <a:fld id="{D0331CFE-49F7-45D4-B91B-7BF2254DE187}" type="slidenum">
              <a:rPr lang="zh-CN" altLang="en-US" smtClean="0"/>
              <a:pPr>
                <a:defRPr/>
              </a:pPr>
              <a:t>‹#›</a:t>
            </a:fld>
            <a:r>
              <a:rPr lang="zh-CN" altLang="en-US" dirty="0" smtClean="0"/>
              <a:t>页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黑体" pitchFamily="49" charset="-122"/>
                <a:ea typeface="黑体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黑体" pitchFamily="49" charset="-122"/>
                <a:ea typeface="黑体" pitchFamily="49" charset="-122"/>
              </a:defRPr>
            </a:lvl1pPr>
            <a:lvl2pPr>
              <a:defRPr sz="2000">
                <a:latin typeface="黑体" pitchFamily="49" charset="-122"/>
                <a:ea typeface="黑体" pitchFamily="49" charset="-122"/>
              </a:defRPr>
            </a:lvl2pPr>
            <a:lvl3pPr>
              <a:defRPr sz="1800">
                <a:latin typeface="黑体" pitchFamily="49" charset="-122"/>
                <a:ea typeface="黑体" pitchFamily="49" charset="-122"/>
              </a:defRPr>
            </a:lvl3pPr>
            <a:lvl4pPr>
              <a:defRPr sz="1600">
                <a:latin typeface="黑体" pitchFamily="49" charset="-122"/>
                <a:ea typeface="黑体" pitchFamily="49" charset="-122"/>
              </a:defRPr>
            </a:lvl4pPr>
            <a:lvl5pPr>
              <a:defRPr sz="1600">
                <a:latin typeface="黑体" pitchFamily="49" charset="-122"/>
                <a:ea typeface="黑体" pitchFamily="49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黑体" pitchFamily="49" charset="-122"/>
                <a:ea typeface="黑体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黑体" pitchFamily="49" charset="-122"/>
                <a:ea typeface="黑体" pitchFamily="49" charset="-122"/>
              </a:defRPr>
            </a:lvl1pPr>
            <a:lvl2pPr>
              <a:defRPr sz="2000">
                <a:latin typeface="黑体" pitchFamily="49" charset="-122"/>
                <a:ea typeface="黑体" pitchFamily="49" charset="-122"/>
              </a:defRPr>
            </a:lvl2pPr>
            <a:lvl3pPr>
              <a:defRPr sz="1800">
                <a:latin typeface="黑体" pitchFamily="49" charset="-122"/>
                <a:ea typeface="黑体" pitchFamily="49" charset="-122"/>
              </a:defRPr>
            </a:lvl3pPr>
            <a:lvl4pPr>
              <a:defRPr sz="1600">
                <a:latin typeface="黑体" pitchFamily="49" charset="-122"/>
                <a:ea typeface="黑体" pitchFamily="49" charset="-122"/>
              </a:defRPr>
            </a:lvl4pPr>
            <a:lvl5pPr>
              <a:defRPr sz="1600">
                <a:latin typeface="黑体" pitchFamily="49" charset="-122"/>
                <a:ea typeface="黑体" pitchFamily="49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dirty="0" smtClean="0"/>
              <a:t>第</a:t>
            </a:r>
            <a:fld id="{A35BB5DA-2188-4966-920F-3902CF69847F}" type="slidenum">
              <a:rPr lang="zh-CN" altLang="en-US" smtClean="0"/>
              <a:pPr>
                <a:defRPr/>
              </a:pPr>
              <a:t>‹#›</a:t>
            </a:fld>
            <a:r>
              <a:rPr lang="zh-CN" altLang="en-US" dirty="0" smtClean="0"/>
              <a:t>页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dirty="0" smtClean="0"/>
              <a:t>第</a:t>
            </a:r>
            <a:fld id="{BAEEA108-4129-404B-AB7C-D6DC883A4976}" type="slidenum">
              <a:rPr lang="zh-CN" altLang="en-US" smtClean="0"/>
              <a:pPr>
                <a:defRPr/>
              </a:pPr>
              <a:t>‹#›</a:t>
            </a:fld>
            <a:r>
              <a:rPr lang="zh-CN" altLang="en-US" dirty="0" smtClean="0"/>
              <a:t>页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dirty="0" smtClean="0"/>
              <a:t>第</a:t>
            </a:r>
            <a:fld id="{C29CE3A3-2C5C-4C66-BF04-8ACEAA3B0E06}" type="slidenum">
              <a:rPr lang="zh-CN" altLang="en-US" smtClean="0"/>
              <a:pPr>
                <a:defRPr/>
              </a:pPr>
              <a:t>‹#›</a:t>
            </a:fld>
            <a:r>
              <a:rPr lang="zh-CN" altLang="en-US" dirty="0" smtClean="0"/>
              <a:t>页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dirty="0" smtClean="0"/>
              <a:t>第</a:t>
            </a:r>
            <a:fld id="{E4AFD6E2-CACD-4804-B78E-626413233053}" type="slidenum">
              <a:rPr lang="zh-CN" altLang="en-US" smtClean="0"/>
              <a:pPr>
                <a:defRPr/>
              </a:pPr>
              <a:t>‹#›</a:t>
            </a:fld>
            <a:r>
              <a:rPr lang="zh-CN" altLang="en-US" dirty="0" smtClean="0"/>
              <a:t>页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dirty="0" smtClean="0"/>
              <a:t>第</a:t>
            </a:r>
            <a:fld id="{E0EDAF21-955A-4D37-B736-347F498D150F}" type="slidenum">
              <a:rPr lang="zh-CN" altLang="en-US" smtClean="0"/>
              <a:pPr>
                <a:defRPr/>
              </a:pPr>
              <a:t>‹#›</a:t>
            </a:fld>
            <a:r>
              <a:rPr lang="zh-CN" altLang="en-US" dirty="0" smtClean="0"/>
              <a:t>页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12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349188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pPr>
              <a:defRPr/>
            </a:pPr>
            <a:r>
              <a:rPr lang="zh-CN" altLang="en-US" dirty="0" smtClean="0"/>
              <a:t>第</a:t>
            </a:r>
            <a:fld id="{8CBC9AEA-4C75-47FD-A55C-A7A51C4CF152}" type="slidenum">
              <a:rPr lang="zh-CN" altLang="en-US" smtClean="0"/>
              <a:pPr>
                <a:defRPr/>
              </a:pPr>
              <a:t>‹#›</a:t>
            </a:fld>
            <a:r>
              <a:rPr lang="zh-CN" altLang="en-US" dirty="0" smtClean="0"/>
              <a:t>页</a:t>
            </a:r>
            <a:endParaRPr lang="zh-CN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7" cstate="print">
            <a:lum bright="14000" contrast="14000"/>
          </a:blip>
          <a:srcRect/>
          <a:stretch>
            <a:fillRect/>
          </a:stretch>
        </p:blipFill>
        <p:spPr bwMode="auto">
          <a:xfrm>
            <a:off x="7308304" y="6320910"/>
            <a:ext cx="1512067" cy="47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83" r:id="rId12"/>
    <p:sldLayoutId id="2147483885" r:id="rId13"/>
    <p:sldLayoutId id="2147483886" r:id="rId14"/>
    <p:sldLayoutId id="2147483887" r:id="rId15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黑体" pitchFamily="49" charset="-122"/>
          <a:ea typeface="黑体" pitchFamily="49" charset="-122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jpeg"/><Relationship Id="rId11" Type="http://schemas.openxmlformats.org/officeDocument/2006/relationships/image" Target="../media/image13.png"/><Relationship Id="rId5" Type="http://schemas.openxmlformats.org/officeDocument/2006/relationships/image" Target="../media/image15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7.wmf"/><Relationship Id="rId9" Type="http://schemas.openxmlformats.org/officeDocument/2006/relationships/image" Target="../media/image19.jpeg"/><Relationship Id="rId1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jpeg"/><Relationship Id="rId11" Type="http://schemas.openxmlformats.org/officeDocument/2006/relationships/image" Target="../media/image13.png"/><Relationship Id="rId5" Type="http://schemas.openxmlformats.org/officeDocument/2006/relationships/image" Target="../media/image15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7.wmf"/><Relationship Id="rId9" Type="http://schemas.openxmlformats.org/officeDocument/2006/relationships/image" Target="../media/image19.jpeg"/><Relationship Id="rId1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0.png"/><Relationship Id="rId3" Type="http://schemas.openxmlformats.org/officeDocument/2006/relationships/image" Target="../media/image7.wmf"/><Relationship Id="rId7" Type="http://schemas.openxmlformats.org/officeDocument/2006/relationships/image" Target="../media/image17.jpeg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jpeg"/><Relationship Id="rId11" Type="http://schemas.openxmlformats.org/officeDocument/2006/relationships/image" Target="../media/image13.png"/><Relationship Id="rId5" Type="http://schemas.openxmlformats.org/officeDocument/2006/relationships/image" Target="../media/image15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4.png"/><Relationship Id="rId9" Type="http://schemas.openxmlformats.org/officeDocument/2006/relationships/image" Target="../media/image19.jpeg"/><Relationship Id="rId1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0.png"/><Relationship Id="rId3" Type="http://schemas.openxmlformats.org/officeDocument/2006/relationships/image" Target="../media/image7.wmf"/><Relationship Id="rId7" Type="http://schemas.openxmlformats.org/officeDocument/2006/relationships/image" Target="../media/image17.jpeg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jpeg"/><Relationship Id="rId11" Type="http://schemas.openxmlformats.org/officeDocument/2006/relationships/image" Target="../media/image13.png"/><Relationship Id="rId5" Type="http://schemas.openxmlformats.org/officeDocument/2006/relationships/image" Target="../media/image15.pn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14.png"/><Relationship Id="rId9" Type="http://schemas.openxmlformats.org/officeDocument/2006/relationships/image" Target="../media/image19.jpeg"/><Relationship Id="rId1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7772400" cy="18002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zh-CN" altLang="en-US" sz="5400" b="1" dirty="0" smtClean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政务</a:t>
            </a:r>
            <a:r>
              <a:rPr lang="en-US" altLang="zh-CN" sz="5400" b="1" dirty="0" smtClean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CA</a:t>
            </a:r>
            <a:r>
              <a:rPr lang="zh-CN" altLang="en-US" sz="5400" b="1" dirty="0" smtClean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新业务</a:t>
            </a:r>
            <a:r>
              <a:rPr lang="zh-CN" altLang="en-US" sz="5400" b="1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发展</a:t>
            </a:r>
            <a:r>
              <a:rPr lang="zh-CN" altLang="en-US" sz="5400" b="1" dirty="0" smtClean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汇报</a:t>
            </a:r>
            <a:endParaRPr lang="zh-CN" altLang="en-US" sz="5400" b="1" dirty="0">
              <a:solidFill>
                <a:schemeClr val="bg1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8196" name="副标题 2"/>
          <p:cNvSpPr>
            <a:spLocks noGrp="1"/>
          </p:cNvSpPr>
          <p:nvPr>
            <p:ph type="subTitle" idx="1"/>
          </p:nvPr>
        </p:nvSpPr>
        <p:spPr>
          <a:xfrm>
            <a:off x="1547664" y="4077072"/>
            <a:ext cx="6400800" cy="1872208"/>
          </a:xfrm>
        </p:spPr>
        <p:txBody>
          <a:bodyPr/>
          <a:lstStyle/>
          <a:p>
            <a:r>
              <a:rPr lang="zh-CN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itchFamily="2" charset="-122"/>
                <a:ea typeface="华文仿宋" pitchFamily="2" charset="-122"/>
              </a:rPr>
              <a:t>国家电子政务外网管理中心电子认证办公室</a:t>
            </a:r>
            <a:endParaRPr lang="en-US" altLang="zh-CN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仿宋" pitchFamily="2" charset="-122"/>
              <a:ea typeface="华文仿宋" pitchFamily="2" charset="-122"/>
            </a:endParaRPr>
          </a:p>
          <a:p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itchFamily="2" charset="-122"/>
                <a:ea typeface="华文仿宋" pitchFamily="2" charset="-122"/>
              </a:rPr>
              <a:t>2015</a:t>
            </a:r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itchFamily="2" charset="-122"/>
                <a:ea typeface="华文仿宋" pitchFamily="2" charset="-122"/>
              </a:rPr>
              <a:t>年</a:t>
            </a: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itchFamily="2" charset="-122"/>
                <a:ea typeface="华文仿宋" pitchFamily="2" charset="-122"/>
              </a:rPr>
              <a:t>5</a:t>
            </a:r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itchFamily="2" charset="-122"/>
                <a:ea typeface="华文仿宋" pitchFamily="2" charset="-122"/>
              </a:rPr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38628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标题 1"/>
          <p:cNvSpPr>
            <a:spLocks noGrp="1"/>
          </p:cNvSpPr>
          <p:nvPr>
            <p:ph type="title"/>
          </p:nvPr>
        </p:nvSpPr>
        <p:spPr>
          <a:xfrm>
            <a:off x="215900" y="59026"/>
            <a:ext cx="7413999" cy="921702"/>
          </a:xfrm>
          <a:gradFill flip="none" rotWithShape="1">
            <a:gsLst>
              <a:gs pos="0">
                <a:schemeClr val="bg1">
                  <a:alpha val="40000"/>
                </a:schemeClr>
              </a:gs>
              <a:gs pos="50000">
                <a:schemeClr val="accent1">
                  <a:tint val="44500"/>
                  <a:satMod val="160000"/>
                  <a:alpha val="34000"/>
                </a:schemeClr>
              </a:gs>
              <a:gs pos="100000">
                <a:schemeClr val="accent1">
                  <a:lumMod val="40000"/>
                  <a:lumOff val="60000"/>
                  <a:alpha val="32000"/>
                </a:schemeClr>
              </a:gs>
            </a:gsLst>
            <a:lin ang="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3200" dirty="0">
                <a:latin typeface="+mn-ea"/>
              </a:rPr>
              <a:t>一体化集成与</a:t>
            </a:r>
            <a:r>
              <a:rPr lang="zh-CN" altLang="en-US" sz="3200" dirty="0" smtClean="0">
                <a:latin typeface="+mn-ea"/>
              </a:rPr>
              <a:t>交付</a:t>
            </a:r>
            <a:endParaRPr lang="zh-CN" altLang="en-US" sz="3200" dirty="0">
              <a:latin typeface="+mn-ea"/>
            </a:endParaRPr>
          </a:p>
        </p:txBody>
      </p:sp>
      <p:sp>
        <p:nvSpPr>
          <p:cNvPr id="107" name="等腰三角形 106"/>
          <p:cNvSpPr/>
          <p:nvPr/>
        </p:nvSpPr>
        <p:spPr>
          <a:xfrm>
            <a:off x="1547664" y="692696"/>
            <a:ext cx="6480720" cy="1224136"/>
          </a:xfrm>
          <a:prstGeom prst="triangl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latin typeface="+mn-ea"/>
              </a:rPr>
              <a:t>一体化集成与交付</a:t>
            </a:r>
            <a:endParaRPr lang="zh-CN" altLang="en-US" sz="2400" dirty="0">
              <a:latin typeface="+mn-ea"/>
            </a:endParaRPr>
          </a:p>
        </p:txBody>
      </p:sp>
      <p:sp>
        <p:nvSpPr>
          <p:cNvPr id="108" name="圆角矩形 107"/>
          <p:cNvSpPr/>
          <p:nvPr/>
        </p:nvSpPr>
        <p:spPr>
          <a:xfrm>
            <a:off x="1547664" y="2132856"/>
            <a:ext cx="1296144" cy="129614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latin typeface="+mn-ea"/>
              </a:rPr>
              <a:t>云</a:t>
            </a:r>
            <a:endParaRPr lang="zh-CN" altLang="en-US" sz="3200" dirty="0">
              <a:latin typeface="+mn-ea"/>
            </a:endParaRPr>
          </a:p>
        </p:txBody>
      </p:sp>
      <p:sp>
        <p:nvSpPr>
          <p:cNvPr id="109" name="圆角矩形 108"/>
          <p:cNvSpPr/>
          <p:nvPr/>
        </p:nvSpPr>
        <p:spPr>
          <a:xfrm>
            <a:off x="2987824" y="2132856"/>
            <a:ext cx="3384375" cy="54006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+mn-ea"/>
              </a:rPr>
              <a:t>政务</a:t>
            </a:r>
            <a:r>
              <a:rPr lang="zh-CN" altLang="en-US" dirty="0" smtClean="0">
                <a:latin typeface="+mn-ea"/>
              </a:rPr>
              <a:t>本集中安全管理（</a:t>
            </a:r>
            <a:r>
              <a:rPr lang="en-US" altLang="zh-CN" dirty="0" smtClean="0">
                <a:latin typeface="+mn-ea"/>
              </a:rPr>
              <a:t>MDM</a:t>
            </a:r>
            <a:r>
              <a:rPr lang="zh-CN" altLang="en-US" dirty="0" smtClean="0">
                <a:latin typeface="+mn-ea"/>
              </a:rPr>
              <a:t>）</a:t>
            </a:r>
            <a:endParaRPr lang="zh-CN" altLang="en-US" dirty="0">
              <a:latin typeface="+mn-ea"/>
            </a:endParaRPr>
          </a:p>
        </p:txBody>
      </p:sp>
      <p:sp>
        <p:nvSpPr>
          <p:cNvPr id="110" name="圆角矩形 109"/>
          <p:cNvSpPr/>
          <p:nvPr/>
        </p:nvSpPr>
        <p:spPr>
          <a:xfrm>
            <a:off x="2987825" y="2891227"/>
            <a:ext cx="3384375" cy="54006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+mn-ea"/>
              </a:rPr>
              <a:t>身份认证</a:t>
            </a:r>
            <a:endParaRPr lang="zh-CN" altLang="en-US" dirty="0">
              <a:latin typeface="+mn-ea"/>
            </a:endParaRPr>
          </a:p>
        </p:txBody>
      </p:sp>
      <p:sp>
        <p:nvSpPr>
          <p:cNvPr id="111" name="圆角矩形 110"/>
          <p:cNvSpPr/>
          <p:nvPr/>
        </p:nvSpPr>
        <p:spPr>
          <a:xfrm>
            <a:off x="6588224" y="2132856"/>
            <a:ext cx="1440160" cy="54006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+mn-ea"/>
              </a:rPr>
              <a:t>服务交付</a:t>
            </a:r>
            <a:endParaRPr lang="zh-CN" altLang="en-US" dirty="0">
              <a:latin typeface="+mn-ea"/>
            </a:endParaRPr>
          </a:p>
        </p:txBody>
      </p:sp>
      <p:sp>
        <p:nvSpPr>
          <p:cNvPr id="112" name="圆角矩形 111"/>
          <p:cNvSpPr/>
          <p:nvPr/>
        </p:nvSpPr>
        <p:spPr>
          <a:xfrm>
            <a:off x="1547664" y="3645024"/>
            <a:ext cx="1296144" cy="129614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latin typeface="+mn-ea"/>
              </a:rPr>
              <a:t>网</a:t>
            </a:r>
            <a:endParaRPr lang="zh-CN" altLang="en-US" sz="3200" dirty="0">
              <a:latin typeface="+mn-ea"/>
            </a:endParaRPr>
          </a:p>
        </p:txBody>
      </p:sp>
      <p:sp>
        <p:nvSpPr>
          <p:cNvPr id="113" name="圆角矩形 112"/>
          <p:cNvSpPr/>
          <p:nvPr/>
        </p:nvSpPr>
        <p:spPr>
          <a:xfrm>
            <a:off x="3006712" y="3686380"/>
            <a:ext cx="3384375" cy="54006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+mn-ea"/>
              </a:rPr>
              <a:t>移动安全接入网关</a:t>
            </a:r>
            <a:endParaRPr lang="zh-CN" altLang="en-US" dirty="0">
              <a:latin typeface="+mn-ea"/>
            </a:endParaRPr>
          </a:p>
        </p:txBody>
      </p:sp>
      <p:sp>
        <p:nvSpPr>
          <p:cNvPr id="114" name="圆角矩形 113"/>
          <p:cNvSpPr/>
          <p:nvPr/>
        </p:nvSpPr>
        <p:spPr>
          <a:xfrm>
            <a:off x="6648265" y="2891227"/>
            <a:ext cx="1440160" cy="54006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+mn-ea"/>
              </a:rPr>
              <a:t>服务交付</a:t>
            </a:r>
            <a:endParaRPr lang="zh-CN" altLang="en-US" dirty="0">
              <a:latin typeface="+mn-ea"/>
            </a:endParaRPr>
          </a:p>
        </p:txBody>
      </p:sp>
      <p:sp>
        <p:nvSpPr>
          <p:cNvPr id="115" name="圆角矩形 114"/>
          <p:cNvSpPr/>
          <p:nvPr/>
        </p:nvSpPr>
        <p:spPr>
          <a:xfrm>
            <a:off x="2987825" y="4396136"/>
            <a:ext cx="3384374" cy="54503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+mn-ea"/>
              </a:rPr>
              <a:t>移动通信网络</a:t>
            </a:r>
            <a:endParaRPr lang="zh-CN" altLang="en-US" dirty="0">
              <a:latin typeface="+mn-ea"/>
            </a:endParaRPr>
          </a:p>
        </p:txBody>
      </p:sp>
      <p:sp>
        <p:nvSpPr>
          <p:cNvPr id="116" name="圆角矩形 115"/>
          <p:cNvSpPr/>
          <p:nvPr/>
        </p:nvSpPr>
        <p:spPr>
          <a:xfrm>
            <a:off x="6664763" y="3686380"/>
            <a:ext cx="1440160" cy="5400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+mn-ea"/>
              </a:rPr>
              <a:t>设备交付</a:t>
            </a:r>
            <a:endParaRPr lang="zh-CN" altLang="en-US" dirty="0">
              <a:latin typeface="+mn-ea"/>
            </a:endParaRPr>
          </a:p>
        </p:txBody>
      </p:sp>
      <p:sp>
        <p:nvSpPr>
          <p:cNvPr id="117" name="圆角矩形 116"/>
          <p:cNvSpPr/>
          <p:nvPr/>
        </p:nvSpPr>
        <p:spPr>
          <a:xfrm>
            <a:off x="6664763" y="4396136"/>
            <a:ext cx="1440160" cy="54006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+mn-ea"/>
              </a:rPr>
              <a:t>服务交付</a:t>
            </a:r>
            <a:endParaRPr lang="zh-CN" altLang="en-US" dirty="0">
              <a:latin typeface="+mn-ea"/>
            </a:endParaRPr>
          </a:p>
        </p:txBody>
      </p:sp>
      <p:sp>
        <p:nvSpPr>
          <p:cNvPr id="118" name="圆角矩形 117"/>
          <p:cNvSpPr/>
          <p:nvPr/>
        </p:nvSpPr>
        <p:spPr>
          <a:xfrm>
            <a:off x="1547664" y="5157192"/>
            <a:ext cx="1296144" cy="100811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latin typeface="+mn-ea"/>
              </a:rPr>
              <a:t>端</a:t>
            </a:r>
            <a:endParaRPr lang="zh-CN" altLang="en-US" sz="3200" dirty="0">
              <a:latin typeface="+mn-ea"/>
            </a:endParaRPr>
          </a:p>
        </p:txBody>
      </p:sp>
      <p:sp>
        <p:nvSpPr>
          <p:cNvPr id="119" name="圆角矩形 118"/>
          <p:cNvSpPr/>
          <p:nvPr/>
        </p:nvSpPr>
        <p:spPr>
          <a:xfrm>
            <a:off x="2998395" y="5187559"/>
            <a:ext cx="3384374" cy="97774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+mn-ea"/>
              </a:rPr>
              <a:t>安全政务本终端设备</a:t>
            </a:r>
            <a:endParaRPr lang="zh-CN" altLang="en-US" dirty="0">
              <a:latin typeface="+mn-ea"/>
            </a:endParaRPr>
          </a:p>
        </p:txBody>
      </p:sp>
      <p:sp>
        <p:nvSpPr>
          <p:cNvPr id="120" name="圆角矩形 119"/>
          <p:cNvSpPr/>
          <p:nvPr/>
        </p:nvSpPr>
        <p:spPr>
          <a:xfrm>
            <a:off x="6648265" y="5229200"/>
            <a:ext cx="1440160" cy="37751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+mn-ea"/>
              </a:rPr>
              <a:t>服务交付</a:t>
            </a:r>
            <a:endParaRPr lang="zh-CN" altLang="en-US" dirty="0">
              <a:latin typeface="+mn-ea"/>
            </a:endParaRPr>
          </a:p>
        </p:txBody>
      </p:sp>
      <p:sp>
        <p:nvSpPr>
          <p:cNvPr id="121" name="圆角矩形 120"/>
          <p:cNvSpPr/>
          <p:nvPr/>
        </p:nvSpPr>
        <p:spPr>
          <a:xfrm>
            <a:off x="6648265" y="5787791"/>
            <a:ext cx="1440160" cy="37751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+mn-ea"/>
              </a:rPr>
              <a:t>设备</a:t>
            </a:r>
            <a:r>
              <a:rPr lang="zh-CN" altLang="en-US" dirty="0" smtClean="0">
                <a:latin typeface="+mn-ea"/>
              </a:rPr>
              <a:t>交付</a:t>
            </a:r>
            <a:endParaRPr lang="zh-CN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2034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标题 1"/>
          <p:cNvSpPr>
            <a:spLocks noGrp="1"/>
          </p:cNvSpPr>
          <p:nvPr>
            <p:ph type="title"/>
          </p:nvPr>
        </p:nvSpPr>
        <p:spPr>
          <a:xfrm>
            <a:off x="215900" y="59026"/>
            <a:ext cx="7413999" cy="571500"/>
          </a:xfrm>
          <a:gradFill flip="none" rotWithShape="1">
            <a:gsLst>
              <a:gs pos="0">
                <a:schemeClr val="bg1">
                  <a:alpha val="40000"/>
                </a:schemeClr>
              </a:gs>
              <a:gs pos="50000">
                <a:schemeClr val="accent1">
                  <a:tint val="44500"/>
                  <a:satMod val="160000"/>
                  <a:alpha val="34000"/>
                </a:schemeClr>
              </a:gs>
              <a:gs pos="100000">
                <a:schemeClr val="accent1">
                  <a:lumMod val="40000"/>
                  <a:lumOff val="60000"/>
                  <a:alpha val="32000"/>
                </a:schemeClr>
              </a:gs>
            </a:gsLst>
            <a:lin ang="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2400" dirty="0">
                <a:latin typeface="+mn-ea"/>
              </a:rPr>
              <a:t>一体化集成与</a:t>
            </a:r>
            <a:r>
              <a:rPr lang="zh-CN" altLang="en-US" sz="2400" dirty="0" smtClean="0">
                <a:latin typeface="+mn-ea"/>
              </a:rPr>
              <a:t>交付</a:t>
            </a:r>
            <a:r>
              <a:rPr lang="en-US" altLang="zh-CN" sz="2400" b="0" dirty="0" smtClean="0"/>
              <a:t>—</a:t>
            </a:r>
            <a:r>
              <a:rPr lang="zh-CN" altLang="en-US" sz="2400" dirty="0">
                <a:latin typeface="+mn-ea"/>
              </a:rPr>
              <a:t>集中安全管理</a:t>
            </a:r>
            <a:r>
              <a:rPr lang="zh-CN" altLang="en-US" sz="2400" b="0" dirty="0" smtClean="0"/>
              <a:t>建设与交付</a:t>
            </a:r>
            <a:endParaRPr lang="zh-CN" altLang="en-US" sz="2400" b="0" dirty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3328988" cy="28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圆角矩形 1"/>
          <p:cNvSpPr/>
          <p:nvPr/>
        </p:nvSpPr>
        <p:spPr>
          <a:xfrm>
            <a:off x="0" y="1628800"/>
            <a:ext cx="3635896" cy="360040"/>
          </a:xfrm>
          <a:prstGeom prst="round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79512" y="3861048"/>
            <a:ext cx="3600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+mn-ea"/>
                <a:ea typeface="+mn-ea"/>
              </a:rPr>
              <a:t>安全政务本的集中安全管理，采用租用云平台的方式，作为以一种服务来交付，平台部署在云端，通过分权分域的形式为用户提供服务。</a:t>
            </a:r>
            <a:endParaRPr lang="zh-CN" altLang="en-US" sz="2000" b="1" dirty="0">
              <a:latin typeface="+mn-ea"/>
              <a:ea typeface="+mn-ea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4143564" y="1266374"/>
            <a:ext cx="4977504" cy="5042946"/>
            <a:chOff x="4143564" y="1266374"/>
            <a:chExt cx="4977504" cy="5042946"/>
          </a:xfrm>
        </p:grpSpPr>
        <p:pic>
          <p:nvPicPr>
            <p:cNvPr id="41" name="Picture 15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090" y="4780578"/>
              <a:ext cx="1958390" cy="12817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15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3564" y="1266374"/>
              <a:ext cx="4676908" cy="1872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15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1655010"/>
              <a:ext cx="1760584" cy="10949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5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1232" y="1696172"/>
              <a:ext cx="1760584" cy="10949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899648" y="1927012"/>
              <a:ext cx="12241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 smtClean="0">
                  <a:latin typeface="+mn-ea"/>
                  <a:ea typeface="+mn-ea"/>
                </a:rPr>
                <a:t>集中安全管理平台</a:t>
              </a:r>
              <a:endParaRPr lang="zh-CN" altLang="en-US" sz="1600" dirty="0">
                <a:latin typeface="+mn-ea"/>
                <a:ea typeface="+mn-ea"/>
              </a:endParaRP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9696" y="1862211"/>
              <a:ext cx="800100" cy="714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7799796" y="1817597"/>
              <a:ext cx="1321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latin typeface="+mn-ea"/>
                  <a:ea typeface="+mn-ea"/>
                </a:rPr>
                <a:t>外网</a:t>
              </a:r>
              <a:endParaRPr lang="en-US" altLang="zh-CN" dirty="0" smtClean="0">
                <a:latin typeface="+mn-ea"/>
                <a:ea typeface="+mn-ea"/>
              </a:endParaRPr>
            </a:p>
            <a:p>
              <a:r>
                <a:rPr lang="en-US" altLang="zh-CN" dirty="0" smtClean="0">
                  <a:latin typeface="+mn-ea"/>
                  <a:ea typeface="+mn-ea"/>
                </a:rPr>
                <a:t>CA</a:t>
              </a:r>
              <a:endParaRPr lang="zh-CN" altLang="en-US" dirty="0">
                <a:latin typeface="+mn-ea"/>
                <a:ea typeface="+mn-ea"/>
              </a:endParaRPr>
            </a:p>
          </p:txBody>
        </p:sp>
        <p:grpSp>
          <p:nvGrpSpPr>
            <p:cNvPr id="26" name="Group 198"/>
            <p:cNvGrpSpPr>
              <a:grpSpLocks/>
            </p:cNvGrpSpPr>
            <p:nvPr/>
          </p:nvGrpSpPr>
          <p:grpSpPr bwMode="auto">
            <a:xfrm>
              <a:off x="7266585" y="4910186"/>
              <a:ext cx="1463153" cy="587102"/>
              <a:chOff x="2132" y="672"/>
              <a:chExt cx="1008" cy="348"/>
            </a:xfrm>
          </p:grpSpPr>
          <p:pic>
            <p:nvPicPr>
              <p:cNvPr id="27" name="Picture 29" descr="003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2" y="768"/>
                <a:ext cx="10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28" name="Line 19"/>
              <p:cNvSpPr>
                <a:spLocks noChangeShapeType="1"/>
              </p:cNvSpPr>
              <p:nvPr/>
            </p:nvSpPr>
            <p:spPr bwMode="auto">
              <a:xfrm flipH="1">
                <a:off x="2382" y="828"/>
                <a:ext cx="3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" name="Line 20"/>
              <p:cNvSpPr>
                <a:spLocks noChangeShapeType="1"/>
              </p:cNvSpPr>
              <p:nvPr/>
            </p:nvSpPr>
            <p:spPr bwMode="auto">
              <a:xfrm flipV="1">
                <a:off x="2465" y="761"/>
                <a:ext cx="0" cy="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" name="Line 21"/>
              <p:cNvSpPr>
                <a:spLocks noChangeShapeType="1"/>
              </p:cNvSpPr>
              <p:nvPr/>
            </p:nvSpPr>
            <p:spPr bwMode="auto">
              <a:xfrm flipV="1">
                <a:off x="2619" y="739"/>
                <a:ext cx="0" cy="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" name="Line 22"/>
              <p:cNvSpPr>
                <a:spLocks noChangeShapeType="1"/>
              </p:cNvSpPr>
              <p:nvPr/>
            </p:nvSpPr>
            <p:spPr bwMode="auto">
              <a:xfrm>
                <a:off x="2530" y="828"/>
                <a:ext cx="0" cy="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pic>
            <p:nvPicPr>
              <p:cNvPr id="32" name="Picture 23" descr="PC Blue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" y="678"/>
                <a:ext cx="112" cy="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3" name="Group 194"/>
              <p:cNvGrpSpPr>
                <a:grpSpLocks/>
              </p:cNvGrpSpPr>
              <p:nvPr/>
            </p:nvGrpSpPr>
            <p:grpSpPr bwMode="auto">
              <a:xfrm>
                <a:off x="2688" y="672"/>
                <a:ext cx="291" cy="307"/>
                <a:chOff x="2256" y="2419"/>
                <a:chExt cx="336" cy="355"/>
              </a:xfrm>
            </p:grpSpPr>
            <p:pic>
              <p:nvPicPr>
                <p:cNvPr id="36" name="Picture 193" descr="fuwuqi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52" y="2419"/>
                  <a:ext cx="240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37" name="Group 25"/>
                <p:cNvGrpSpPr>
                  <a:grpSpLocks/>
                </p:cNvGrpSpPr>
                <p:nvPr/>
              </p:nvGrpSpPr>
              <p:grpSpPr bwMode="auto">
                <a:xfrm>
                  <a:off x="2256" y="2544"/>
                  <a:ext cx="211" cy="230"/>
                  <a:chOff x="4896" y="1968"/>
                  <a:chExt cx="672" cy="651"/>
                </a:xfrm>
              </p:grpSpPr>
              <p:pic>
                <p:nvPicPr>
                  <p:cNvPr id="38" name="Picture 26" descr="整套电脑-2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96" y="1968"/>
                    <a:ext cx="672" cy="65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aphicFrame>
                <p:nvGraphicFramePr>
                  <p:cNvPr id="39" name="Object 27"/>
                  <p:cNvGraphicFramePr>
                    <a:graphicFrameLocks noChangeAspect="1"/>
                  </p:cNvGraphicFramePr>
                  <p:nvPr/>
                </p:nvGraphicFramePr>
                <p:xfrm>
                  <a:off x="5056" y="2076"/>
                  <a:ext cx="328" cy="236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72728" name="BMP 图象" r:id="rId10" imgW="5714286" imgH="3933333" progId="PBrush">
                          <p:embed/>
                        </p:oleObj>
                      </mc:Choice>
                      <mc:Fallback>
                        <p:oleObj name="BMP 图象" r:id="rId10" imgW="5714286" imgH="3933333" progId="PBrush">
                          <p:embed/>
                          <p:pic>
                            <p:nvPicPr>
                              <p:cNvPr id="0" name="Picture 23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1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056" y="2076"/>
                                <a:ext cx="328" cy="236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12700">
                                    <a:solidFill>
                                      <a:srgbClr val="FF00FF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  <p:pic>
            <p:nvPicPr>
              <p:cNvPr id="34" name="Picture 195" descr="PC Blue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6" y="672"/>
                <a:ext cx="112" cy="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197" descr="PC Blue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68" y="864"/>
                <a:ext cx="112" cy="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" name="TextBox 2"/>
            <p:cNvSpPr txBox="1"/>
            <p:nvPr/>
          </p:nvSpPr>
          <p:spPr>
            <a:xfrm>
              <a:off x="7383672" y="5486250"/>
              <a:ext cx="1179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latin typeface="+mn-ea"/>
                  <a:ea typeface="+mn-ea"/>
                </a:rPr>
                <a:t>政务应用</a:t>
              </a:r>
              <a:endParaRPr lang="zh-CN" altLang="en-US" dirty="0">
                <a:latin typeface="+mn-ea"/>
                <a:ea typeface="+mn-ea"/>
              </a:endParaRPr>
            </a:p>
          </p:txBody>
        </p:sp>
        <p:pic>
          <p:nvPicPr>
            <p:cNvPr id="42" name="Picture 6" descr="计算机0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2601" y="4913120"/>
              <a:ext cx="374035" cy="5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6300192" y="5487991"/>
              <a:ext cx="9155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latin typeface="+mn-ea"/>
                  <a:ea typeface="+mn-ea"/>
                </a:rPr>
                <a:t>移动接入网关</a:t>
              </a:r>
              <a:endParaRPr lang="zh-CN" altLang="en-US" dirty="0">
                <a:latin typeface="+mn-ea"/>
                <a:ea typeface="+mn-ea"/>
              </a:endParaRPr>
            </a:p>
          </p:txBody>
        </p:sp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1101" y="4767118"/>
              <a:ext cx="1798913" cy="8958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4662794" y="5662989"/>
              <a:ext cx="9155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latin typeface="+mn-ea"/>
                  <a:ea typeface="+mn-ea"/>
                </a:rPr>
                <a:t>政务本终端</a:t>
              </a:r>
              <a:endParaRPr lang="zh-CN" altLang="en-US" dirty="0">
                <a:latin typeface="+mn-ea"/>
                <a:ea typeface="+mn-ea"/>
              </a:endParaRPr>
            </a:p>
          </p:txBody>
        </p:sp>
        <p:pic>
          <p:nvPicPr>
            <p:cNvPr id="46" name="Picture 15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467" y="3487489"/>
              <a:ext cx="1591518" cy="720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7" name="TextBox 46"/>
            <p:cNvSpPr txBox="1"/>
            <p:nvPr/>
          </p:nvSpPr>
          <p:spPr>
            <a:xfrm>
              <a:off x="5925767" y="3678239"/>
              <a:ext cx="10519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>
                  <a:latin typeface="+mn-ea"/>
                  <a:ea typeface="+mn-ea"/>
                </a:rPr>
                <a:t>互联网</a:t>
              </a:r>
              <a:endParaRPr lang="zh-CN" altLang="en-US" sz="1600" dirty="0">
                <a:latin typeface="+mn-ea"/>
                <a:ea typeface="+mn-ea"/>
              </a:endParaRPr>
            </a:p>
          </p:txBody>
        </p:sp>
        <p:pic>
          <p:nvPicPr>
            <p:cNvPr id="48" name="Picture 79" descr="蜂窝和天线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4872" y="3847516"/>
              <a:ext cx="645685" cy="579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任意多边形 3"/>
            <p:cNvSpPr/>
            <p:nvPr/>
          </p:nvSpPr>
          <p:spPr>
            <a:xfrm>
              <a:off x="4802883" y="2621188"/>
              <a:ext cx="1297046" cy="2293257"/>
            </a:xfrm>
            <a:custGeom>
              <a:avLst/>
              <a:gdLst>
                <a:gd name="connsiteX0" fmla="*/ 349688 w 1297046"/>
                <a:gd name="connsiteY0" fmla="*/ 2293257 h 2293257"/>
                <a:gd name="connsiteX1" fmla="*/ 44888 w 1297046"/>
                <a:gd name="connsiteY1" fmla="*/ 1683657 h 2293257"/>
                <a:gd name="connsiteX2" fmla="*/ 1206031 w 1297046"/>
                <a:gd name="connsiteY2" fmla="*/ 1117600 h 2293257"/>
                <a:gd name="connsiteX3" fmla="*/ 1220546 w 1297046"/>
                <a:gd name="connsiteY3" fmla="*/ 0 h 2293257"/>
                <a:gd name="connsiteX4" fmla="*/ 1220546 w 1297046"/>
                <a:gd name="connsiteY4" fmla="*/ 0 h 2293257"/>
                <a:gd name="connsiteX5" fmla="*/ 1220546 w 1297046"/>
                <a:gd name="connsiteY5" fmla="*/ 14515 h 229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7046" h="2293257">
                  <a:moveTo>
                    <a:pt x="349688" y="2293257"/>
                  </a:moveTo>
                  <a:cubicBezTo>
                    <a:pt x="125926" y="2086428"/>
                    <a:pt x="-97836" y="1879600"/>
                    <a:pt x="44888" y="1683657"/>
                  </a:cubicBezTo>
                  <a:cubicBezTo>
                    <a:pt x="187612" y="1487714"/>
                    <a:pt x="1010088" y="1398209"/>
                    <a:pt x="1206031" y="1117600"/>
                  </a:cubicBezTo>
                  <a:cubicBezTo>
                    <a:pt x="1401974" y="836991"/>
                    <a:pt x="1220546" y="0"/>
                    <a:pt x="1220546" y="0"/>
                  </a:cubicBezTo>
                  <a:lnTo>
                    <a:pt x="1220546" y="0"/>
                  </a:lnTo>
                  <a:lnTo>
                    <a:pt x="1220546" y="14515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4934837" y="2650217"/>
              <a:ext cx="2380363" cy="2220686"/>
            </a:xfrm>
            <a:custGeom>
              <a:avLst/>
              <a:gdLst>
                <a:gd name="connsiteX0" fmla="*/ 188706 w 2380363"/>
                <a:gd name="connsiteY0" fmla="*/ 2220686 h 2220686"/>
                <a:gd name="connsiteX1" fmla="*/ 87106 w 2380363"/>
                <a:gd name="connsiteY1" fmla="*/ 1683657 h 2220686"/>
                <a:gd name="connsiteX2" fmla="*/ 1291792 w 2380363"/>
                <a:gd name="connsiteY2" fmla="*/ 1262743 h 2220686"/>
                <a:gd name="connsiteX3" fmla="*/ 2380363 w 2380363"/>
                <a:gd name="connsiteY3" fmla="*/ 0 h 222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0363" h="2220686">
                  <a:moveTo>
                    <a:pt x="188706" y="2220686"/>
                  </a:moveTo>
                  <a:cubicBezTo>
                    <a:pt x="45982" y="2032000"/>
                    <a:pt x="-96742" y="1843314"/>
                    <a:pt x="87106" y="1683657"/>
                  </a:cubicBezTo>
                  <a:cubicBezTo>
                    <a:pt x="270954" y="1524000"/>
                    <a:pt x="909583" y="1543352"/>
                    <a:pt x="1291792" y="1262743"/>
                  </a:cubicBezTo>
                  <a:cubicBezTo>
                    <a:pt x="1674001" y="982134"/>
                    <a:pt x="2027182" y="491067"/>
                    <a:pt x="2380363" y="0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5138057" y="4648077"/>
              <a:ext cx="2525486" cy="522917"/>
            </a:xfrm>
            <a:custGeom>
              <a:avLst/>
              <a:gdLst>
                <a:gd name="connsiteX0" fmla="*/ 0 w 2525486"/>
                <a:gd name="connsiteY0" fmla="*/ 251854 h 522917"/>
                <a:gd name="connsiteX1" fmla="*/ 435429 w 2525486"/>
                <a:gd name="connsiteY1" fmla="*/ 5111 h 522917"/>
                <a:gd name="connsiteX2" fmla="*/ 1727200 w 2525486"/>
                <a:gd name="connsiteY2" fmla="*/ 455054 h 522917"/>
                <a:gd name="connsiteX3" fmla="*/ 2525486 w 2525486"/>
                <a:gd name="connsiteY3" fmla="*/ 513111 h 52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5486" h="522917">
                  <a:moveTo>
                    <a:pt x="0" y="251854"/>
                  </a:moveTo>
                  <a:cubicBezTo>
                    <a:pt x="73781" y="111549"/>
                    <a:pt x="147562" y="-28756"/>
                    <a:pt x="435429" y="5111"/>
                  </a:cubicBezTo>
                  <a:cubicBezTo>
                    <a:pt x="723296" y="38978"/>
                    <a:pt x="1378857" y="370387"/>
                    <a:pt x="1727200" y="455054"/>
                  </a:cubicBezTo>
                  <a:cubicBezTo>
                    <a:pt x="2075543" y="539721"/>
                    <a:pt x="2300514" y="526416"/>
                    <a:pt x="2525486" y="513111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4143564" y="1266374"/>
              <a:ext cx="2516668" cy="1872208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207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标题 1"/>
          <p:cNvSpPr>
            <a:spLocks noGrp="1"/>
          </p:cNvSpPr>
          <p:nvPr>
            <p:ph type="title"/>
          </p:nvPr>
        </p:nvSpPr>
        <p:spPr>
          <a:xfrm>
            <a:off x="0" y="59026"/>
            <a:ext cx="7629899" cy="795990"/>
          </a:xfrm>
          <a:gradFill flip="none" rotWithShape="1">
            <a:gsLst>
              <a:gs pos="0">
                <a:schemeClr val="bg1">
                  <a:alpha val="40000"/>
                </a:schemeClr>
              </a:gs>
              <a:gs pos="50000">
                <a:schemeClr val="accent1">
                  <a:tint val="44500"/>
                  <a:satMod val="160000"/>
                  <a:alpha val="34000"/>
                </a:schemeClr>
              </a:gs>
              <a:gs pos="100000">
                <a:schemeClr val="accent1">
                  <a:lumMod val="40000"/>
                  <a:lumOff val="60000"/>
                  <a:alpha val="32000"/>
                </a:schemeClr>
              </a:gs>
            </a:gsLst>
            <a:lin ang="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2400" dirty="0">
                <a:latin typeface="+mn-ea"/>
              </a:rPr>
              <a:t>一体化集成与交付</a:t>
            </a:r>
            <a:r>
              <a:rPr lang="en-US" altLang="zh-CN" sz="2400" dirty="0">
                <a:latin typeface="+mn-ea"/>
              </a:rPr>
              <a:t>—</a:t>
            </a:r>
            <a:r>
              <a:rPr lang="zh-CN" altLang="en-US" sz="2400" dirty="0">
                <a:latin typeface="+mn-ea"/>
              </a:rPr>
              <a:t>政务</a:t>
            </a:r>
            <a:r>
              <a:rPr lang="en-US" altLang="zh-CN" sz="2400" dirty="0">
                <a:latin typeface="+mn-ea"/>
              </a:rPr>
              <a:t>CA</a:t>
            </a:r>
            <a:r>
              <a:rPr lang="zh-CN" altLang="en-US" sz="2400" dirty="0">
                <a:latin typeface="+mn-ea"/>
              </a:rPr>
              <a:t>交付</a:t>
            </a: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3328988" cy="28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圆角矩形 1"/>
          <p:cNvSpPr/>
          <p:nvPr/>
        </p:nvSpPr>
        <p:spPr>
          <a:xfrm>
            <a:off x="0" y="1988840"/>
            <a:ext cx="3635896" cy="360040"/>
          </a:xfrm>
          <a:prstGeom prst="round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07504" y="3789040"/>
            <a:ext cx="360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+mn-ea"/>
                <a:ea typeface="+mn-ea"/>
              </a:rPr>
              <a:t>安全政务本的身份认证，通过租用国家信息中心的</a:t>
            </a:r>
            <a:r>
              <a:rPr lang="zh-CN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政务</a:t>
            </a:r>
            <a:r>
              <a:rPr lang="en-US" altLang="zh-C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CA</a:t>
            </a:r>
            <a:r>
              <a:rPr lang="zh-CN" altLang="en-US" sz="2000" b="1" dirty="0" smtClean="0">
                <a:latin typeface="+mn-ea"/>
                <a:ea typeface="+mn-ea"/>
              </a:rPr>
              <a:t>来实现，通过将电子证书内置与政务本终端的</a:t>
            </a:r>
            <a:r>
              <a:rPr lang="en-US" altLang="zh-CN" sz="2000" b="1" dirty="0" smtClean="0">
                <a:latin typeface="+mn-ea"/>
                <a:ea typeface="+mn-ea"/>
              </a:rPr>
              <a:t>TF</a:t>
            </a:r>
            <a:r>
              <a:rPr lang="zh-CN" altLang="en-US" sz="2000" b="1" dirty="0" smtClean="0">
                <a:latin typeface="+mn-ea"/>
                <a:ea typeface="+mn-ea"/>
              </a:rPr>
              <a:t>卡内，来实现安全政务的身份认证。身份认证以服务交付的形式提供。</a:t>
            </a:r>
            <a:endParaRPr lang="zh-CN" altLang="en-US" sz="2000" b="1" dirty="0">
              <a:latin typeface="+mn-ea"/>
              <a:ea typeface="+mn-ea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4143564" y="1276666"/>
            <a:ext cx="4977504" cy="5104662"/>
            <a:chOff x="4143564" y="731584"/>
            <a:chExt cx="4977504" cy="5104662"/>
          </a:xfrm>
        </p:grpSpPr>
        <p:pic>
          <p:nvPicPr>
            <p:cNvPr id="41" name="Picture 15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090" y="4307504"/>
              <a:ext cx="1958390" cy="12817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15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3564" y="793300"/>
              <a:ext cx="4676908" cy="1872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15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1181936"/>
              <a:ext cx="1760584" cy="10949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5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1232" y="1223098"/>
              <a:ext cx="1760584" cy="10949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899648" y="1453938"/>
              <a:ext cx="12241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 smtClean="0">
                  <a:latin typeface="+mn-ea"/>
                  <a:ea typeface="+mn-ea"/>
                </a:rPr>
                <a:t>集中安全管理平台</a:t>
              </a:r>
              <a:endParaRPr lang="zh-CN" altLang="en-US" sz="1600" dirty="0">
                <a:latin typeface="+mn-ea"/>
                <a:ea typeface="+mn-ea"/>
              </a:endParaRP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9696" y="1389137"/>
              <a:ext cx="800100" cy="714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7799796" y="1344523"/>
              <a:ext cx="1321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latin typeface="+mn-ea"/>
                  <a:ea typeface="+mn-ea"/>
                </a:rPr>
                <a:t>外网</a:t>
              </a:r>
              <a:endParaRPr lang="en-US" altLang="zh-CN" dirty="0" smtClean="0">
                <a:latin typeface="+mn-ea"/>
                <a:ea typeface="+mn-ea"/>
              </a:endParaRPr>
            </a:p>
            <a:p>
              <a:r>
                <a:rPr lang="en-US" altLang="zh-CN" dirty="0" smtClean="0">
                  <a:latin typeface="+mn-ea"/>
                  <a:ea typeface="+mn-ea"/>
                </a:rPr>
                <a:t>CA</a:t>
              </a:r>
              <a:endParaRPr lang="zh-CN" altLang="en-US" dirty="0">
                <a:latin typeface="+mn-ea"/>
                <a:ea typeface="+mn-ea"/>
              </a:endParaRPr>
            </a:p>
          </p:txBody>
        </p:sp>
        <p:grpSp>
          <p:nvGrpSpPr>
            <p:cNvPr id="26" name="Group 198"/>
            <p:cNvGrpSpPr>
              <a:grpSpLocks/>
            </p:cNvGrpSpPr>
            <p:nvPr/>
          </p:nvGrpSpPr>
          <p:grpSpPr bwMode="auto">
            <a:xfrm>
              <a:off x="7266585" y="4437112"/>
              <a:ext cx="1463153" cy="587102"/>
              <a:chOff x="2132" y="672"/>
              <a:chExt cx="1008" cy="348"/>
            </a:xfrm>
          </p:grpSpPr>
          <p:pic>
            <p:nvPicPr>
              <p:cNvPr id="27" name="Picture 29" descr="003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2" y="768"/>
                <a:ext cx="100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28" name="Line 19"/>
              <p:cNvSpPr>
                <a:spLocks noChangeShapeType="1"/>
              </p:cNvSpPr>
              <p:nvPr/>
            </p:nvSpPr>
            <p:spPr bwMode="auto">
              <a:xfrm flipH="1">
                <a:off x="2382" y="828"/>
                <a:ext cx="3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" name="Line 20"/>
              <p:cNvSpPr>
                <a:spLocks noChangeShapeType="1"/>
              </p:cNvSpPr>
              <p:nvPr/>
            </p:nvSpPr>
            <p:spPr bwMode="auto">
              <a:xfrm flipV="1">
                <a:off x="2465" y="761"/>
                <a:ext cx="0" cy="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" name="Line 21"/>
              <p:cNvSpPr>
                <a:spLocks noChangeShapeType="1"/>
              </p:cNvSpPr>
              <p:nvPr/>
            </p:nvSpPr>
            <p:spPr bwMode="auto">
              <a:xfrm flipV="1">
                <a:off x="2619" y="739"/>
                <a:ext cx="0" cy="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" name="Line 22"/>
              <p:cNvSpPr>
                <a:spLocks noChangeShapeType="1"/>
              </p:cNvSpPr>
              <p:nvPr/>
            </p:nvSpPr>
            <p:spPr bwMode="auto">
              <a:xfrm>
                <a:off x="2530" y="828"/>
                <a:ext cx="0" cy="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pic>
            <p:nvPicPr>
              <p:cNvPr id="32" name="Picture 23" descr="PC Blue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" y="678"/>
                <a:ext cx="112" cy="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3" name="Group 194"/>
              <p:cNvGrpSpPr>
                <a:grpSpLocks/>
              </p:cNvGrpSpPr>
              <p:nvPr/>
            </p:nvGrpSpPr>
            <p:grpSpPr bwMode="auto">
              <a:xfrm>
                <a:off x="2688" y="672"/>
                <a:ext cx="291" cy="307"/>
                <a:chOff x="2256" y="2419"/>
                <a:chExt cx="336" cy="355"/>
              </a:xfrm>
            </p:grpSpPr>
            <p:pic>
              <p:nvPicPr>
                <p:cNvPr id="36" name="Picture 193" descr="fuwuqi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52" y="2419"/>
                  <a:ext cx="240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37" name="Group 25"/>
                <p:cNvGrpSpPr>
                  <a:grpSpLocks/>
                </p:cNvGrpSpPr>
                <p:nvPr/>
              </p:nvGrpSpPr>
              <p:grpSpPr bwMode="auto">
                <a:xfrm>
                  <a:off x="2256" y="2544"/>
                  <a:ext cx="211" cy="230"/>
                  <a:chOff x="4896" y="1968"/>
                  <a:chExt cx="672" cy="651"/>
                </a:xfrm>
              </p:grpSpPr>
              <p:pic>
                <p:nvPicPr>
                  <p:cNvPr id="38" name="Picture 26" descr="整套电脑-2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96" y="1968"/>
                    <a:ext cx="672" cy="65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aphicFrame>
                <p:nvGraphicFramePr>
                  <p:cNvPr id="39" name="Object 27"/>
                  <p:cNvGraphicFramePr>
                    <a:graphicFrameLocks noChangeAspect="1"/>
                  </p:cNvGraphicFramePr>
                  <p:nvPr/>
                </p:nvGraphicFramePr>
                <p:xfrm>
                  <a:off x="5056" y="2076"/>
                  <a:ext cx="328" cy="236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73752" name="BMP 图象" r:id="rId10" imgW="5714286" imgH="3933333" progId="PBrush">
                          <p:embed/>
                        </p:oleObj>
                      </mc:Choice>
                      <mc:Fallback>
                        <p:oleObj name="BMP 图象" r:id="rId10" imgW="5714286" imgH="3933333" progId="PBrush">
                          <p:embed/>
                          <p:pic>
                            <p:nvPicPr>
                              <p:cNvPr id="0" name="Picture 23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1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056" y="2076"/>
                                <a:ext cx="328" cy="236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12700">
                                    <a:solidFill>
                                      <a:srgbClr val="FF00FF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  <p:pic>
            <p:nvPicPr>
              <p:cNvPr id="34" name="Picture 195" descr="PC Blue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6" y="672"/>
                <a:ext cx="112" cy="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197" descr="PC Blue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68" y="864"/>
                <a:ext cx="112" cy="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" name="TextBox 2"/>
            <p:cNvSpPr txBox="1"/>
            <p:nvPr/>
          </p:nvSpPr>
          <p:spPr>
            <a:xfrm>
              <a:off x="7383672" y="5013176"/>
              <a:ext cx="1179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latin typeface="+mn-ea"/>
                  <a:ea typeface="+mn-ea"/>
                </a:rPr>
                <a:t>政务应用</a:t>
              </a:r>
              <a:endParaRPr lang="zh-CN" altLang="en-US" dirty="0">
                <a:latin typeface="+mn-ea"/>
                <a:ea typeface="+mn-ea"/>
              </a:endParaRPr>
            </a:p>
          </p:txBody>
        </p:sp>
        <p:pic>
          <p:nvPicPr>
            <p:cNvPr id="42" name="Picture 6" descr="计算机0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2601" y="4440046"/>
              <a:ext cx="374035" cy="5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6300192" y="5014917"/>
              <a:ext cx="9155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latin typeface="+mn-ea"/>
                  <a:ea typeface="+mn-ea"/>
                </a:rPr>
                <a:t>移动接入网关</a:t>
              </a:r>
              <a:endParaRPr lang="zh-CN" altLang="en-US" dirty="0">
                <a:latin typeface="+mn-ea"/>
                <a:ea typeface="+mn-ea"/>
              </a:endParaRPr>
            </a:p>
          </p:txBody>
        </p:sp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1101" y="4294044"/>
              <a:ext cx="1798913" cy="8958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4662794" y="5189915"/>
              <a:ext cx="9155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latin typeface="+mn-ea"/>
                  <a:ea typeface="+mn-ea"/>
                </a:rPr>
                <a:t>政务本终端</a:t>
              </a:r>
              <a:endParaRPr lang="zh-CN" altLang="en-US" dirty="0">
                <a:latin typeface="+mn-ea"/>
                <a:ea typeface="+mn-ea"/>
              </a:endParaRPr>
            </a:p>
          </p:txBody>
        </p:sp>
        <p:pic>
          <p:nvPicPr>
            <p:cNvPr id="46" name="Picture 15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467" y="3014415"/>
              <a:ext cx="1591518" cy="720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7" name="TextBox 46"/>
            <p:cNvSpPr txBox="1"/>
            <p:nvPr/>
          </p:nvSpPr>
          <p:spPr>
            <a:xfrm>
              <a:off x="5925767" y="3205165"/>
              <a:ext cx="10519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>
                  <a:latin typeface="+mn-ea"/>
                  <a:ea typeface="+mn-ea"/>
                </a:rPr>
                <a:t>互联网</a:t>
              </a:r>
              <a:endParaRPr lang="zh-CN" altLang="en-US" sz="1600" dirty="0">
                <a:latin typeface="+mn-ea"/>
                <a:ea typeface="+mn-ea"/>
              </a:endParaRPr>
            </a:p>
          </p:txBody>
        </p:sp>
        <p:pic>
          <p:nvPicPr>
            <p:cNvPr id="48" name="Picture 79" descr="蜂窝和天线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4872" y="3374442"/>
              <a:ext cx="645685" cy="579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任意多边形 3"/>
            <p:cNvSpPr/>
            <p:nvPr/>
          </p:nvSpPr>
          <p:spPr>
            <a:xfrm>
              <a:off x="4802883" y="2148114"/>
              <a:ext cx="1297046" cy="2293257"/>
            </a:xfrm>
            <a:custGeom>
              <a:avLst/>
              <a:gdLst>
                <a:gd name="connsiteX0" fmla="*/ 349688 w 1297046"/>
                <a:gd name="connsiteY0" fmla="*/ 2293257 h 2293257"/>
                <a:gd name="connsiteX1" fmla="*/ 44888 w 1297046"/>
                <a:gd name="connsiteY1" fmla="*/ 1683657 h 2293257"/>
                <a:gd name="connsiteX2" fmla="*/ 1206031 w 1297046"/>
                <a:gd name="connsiteY2" fmla="*/ 1117600 h 2293257"/>
                <a:gd name="connsiteX3" fmla="*/ 1220546 w 1297046"/>
                <a:gd name="connsiteY3" fmla="*/ 0 h 2293257"/>
                <a:gd name="connsiteX4" fmla="*/ 1220546 w 1297046"/>
                <a:gd name="connsiteY4" fmla="*/ 0 h 2293257"/>
                <a:gd name="connsiteX5" fmla="*/ 1220546 w 1297046"/>
                <a:gd name="connsiteY5" fmla="*/ 14515 h 229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7046" h="2293257">
                  <a:moveTo>
                    <a:pt x="349688" y="2293257"/>
                  </a:moveTo>
                  <a:cubicBezTo>
                    <a:pt x="125926" y="2086428"/>
                    <a:pt x="-97836" y="1879600"/>
                    <a:pt x="44888" y="1683657"/>
                  </a:cubicBezTo>
                  <a:cubicBezTo>
                    <a:pt x="187612" y="1487714"/>
                    <a:pt x="1010088" y="1398209"/>
                    <a:pt x="1206031" y="1117600"/>
                  </a:cubicBezTo>
                  <a:cubicBezTo>
                    <a:pt x="1401974" y="836991"/>
                    <a:pt x="1220546" y="0"/>
                    <a:pt x="1220546" y="0"/>
                  </a:cubicBezTo>
                  <a:lnTo>
                    <a:pt x="1220546" y="0"/>
                  </a:lnTo>
                  <a:lnTo>
                    <a:pt x="1220546" y="14515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4934837" y="2177143"/>
              <a:ext cx="2380363" cy="2220686"/>
            </a:xfrm>
            <a:custGeom>
              <a:avLst/>
              <a:gdLst>
                <a:gd name="connsiteX0" fmla="*/ 188706 w 2380363"/>
                <a:gd name="connsiteY0" fmla="*/ 2220686 h 2220686"/>
                <a:gd name="connsiteX1" fmla="*/ 87106 w 2380363"/>
                <a:gd name="connsiteY1" fmla="*/ 1683657 h 2220686"/>
                <a:gd name="connsiteX2" fmla="*/ 1291792 w 2380363"/>
                <a:gd name="connsiteY2" fmla="*/ 1262743 h 2220686"/>
                <a:gd name="connsiteX3" fmla="*/ 2380363 w 2380363"/>
                <a:gd name="connsiteY3" fmla="*/ 0 h 222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0363" h="2220686">
                  <a:moveTo>
                    <a:pt x="188706" y="2220686"/>
                  </a:moveTo>
                  <a:cubicBezTo>
                    <a:pt x="45982" y="2032000"/>
                    <a:pt x="-96742" y="1843314"/>
                    <a:pt x="87106" y="1683657"/>
                  </a:cubicBezTo>
                  <a:cubicBezTo>
                    <a:pt x="270954" y="1524000"/>
                    <a:pt x="909583" y="1543352"/>
                    <a:pt x="1291792" y="1262743"/>
                  </a:cubicBezTo>
                  <a:cubicBezTo>
                    <a:pt x="1674001" y="982134"/>
                    <a:pt x="2027182" y="491067"/>
                    <a:pt x="2380363" y="0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5138057" y="4175003"/>
              <a:ext cx="2525486" cy="522917"/>
            </a:xfrm>
            <a:custGeom>
              <a:avLst/>
              <a:gdLst>
                <a:gd name="connsiteX0" fmla="*/ 0 w 2525486"/>
                <a:gd name="connsiteY0" fmla="*/ 251854 h 522917"/>
                <a:gd name="connsiteX1" fmla="*/ 435429 w 2525486"/>
                <a:gd name="connsiteY1" fmla="*/ 5111 h 522917"/>
                <a:gd name="connsiteX2" fmla="*/ 1727200 w 2525486"/>
                <a:gd name="connsiteY2" fmla="*/ 455054 h 522917"/>
                <a:gd name="connsiteX3" fmla="*/ 2525486 w 2525486"/>
                <a:gd name="connsiteY3" fmla="*/ 513111 h 52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5486" h="522917">
                  <a:moveTo>
                    <a:pt x="0" y="251854"/>
                  </a:moveTo>
                  <a:cubicBezTo>
                    <a:pt x="73781" y="111549"/>
                    <a:pt x="147562" y="-28756"/>
                    <a:pt x="435429" y="5111"/>
                  </a:cubicBezTo>
                  <a:cubicBezTo>
                    <a:pt x="723296" y="38978"/>
                    <a:pt x="1378857" y="370387"/>
                    <a:pt x="1727200" y="455054"/>
                  </a:cubicBezTo>
                  <a:cubicBezTo>
                    <a:pt x="2075543" y="539721"/>
                    <a:pt x="2300514" y="526416"/>
                    <a:pt x="2525486" y="513111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6352226" y="731584"/>
              <a:ext cx="2516668" cy="1872208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818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090" y="4307504"/>
            <a:ext cx="1958390" cy="1281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564" y="793300"/>
            <a:ext cx="467690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81936"/>
            <a:ext cx="1760584" cy="1094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" name="标题 1"/>
          <p:cNvSpPr>
            <a:spLocks noGrp="1"/>
          </p:cNvSpPr>
          <p:nvPr>
            <p:ph type="title"/>
          </p:nvPr>
        </p:nvSpPr>
        <p:spPr>
          <a:xfrm>
            <a:off x="215900" y="59026"/>
            <a:ext cx="7413999" cy="571500"/>
          </a:xfrm>
          <a:gradFill flip="none" rotWithShape="1">
            <a:gsLst>
              <a:gs pos="0">
                <a:schemeClr val="bg1">
                  <a:alpha val="40000"/>
                </a:schemeClr>
              </a:gs>
              <a:gs pos="50000">
                <a:schemeClr val="accent1">
                  <a:tint val="44500"/>
                  <a:satMod val="160000"/>
                  <a:alpha val="34000"/>
                </a:schemeClr>
              </a:gs>
              <a:gs pos="100000">
                <a:schemeClr val="accent1">
                  <a:lumMod val="40000"/>
                  <a:lumOff val="60000"/>
                  <a:alpha val="32000"/>
                </a:schemeClr>
              </a:gs>
            </a:gsLst>
            <a:lin ang="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2400" dirty="0">
                <a:latin typeface="+mn-ea"/>
              </a:rPr>
              <a:t>一体化集成与</a:t>
            </a:r>
            <a:r>
              <a:rPr lang="zh-CN" altLang="en-US" sz="2400" dirty="0" smtClean="0">
                <a:latin typeface="+mn-ea"/>
              </a:rPr>
              <a:t>交付</a:t>
            </a:r>
            <a:r>
              <a:rPr lang="en-US" altLang="zh-CN" sz="2400" b="0" dirty="0" smtClean="0"/>
              <a:t>—</a:t>
            </a:r>
            <a:r>
              <a:rPr lang="zh-CN" altLang="en-US" sz="2400" dirty="0" smtClean="0">
                <a:latin typeface="+mn-ea"/>
              </a:rPr>
              <a:t>移动接入</a:t>
            </a:r>
            <a:r>
              <a:rPr lang="zh-CN" altLang="en-US" sz="2400" dirty="0">
                <a:latin typeface="+mn-ea"/>
              </a:rPr>
              <a:t>网关</a:t>
            </a:r>
            <a:r>
              <a:rPr lang="zh-CN" altLang="en-US" sz="2400" b="0" dirty="0" smtClean="0"/>
              <a:t>交付</a:t>
            </a:r>
            <a:endParaRPr lang="zh-CN" altLang="en-US" sz="2400" b="0" dirty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3328988" cy="28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圆角矩形 1"/>
          <p:cNvSpPr/>
          <p:nvPr/>
        </p:nvSpPr>
        <p:spPr>
          <a:xfrm>
            <a:off x="0" y="2420888"/>
            <a:ext cx="3635896" cy="360040"/>
          </a:xfrm>
          <a:prstGeom prst="round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Picture 1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232" y="1223098"/>
            <a:ext cx="1760584" cy="1094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899648" y="1453938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+mn-ea"/>
                <a:ea typeface="+mn-ea"/>
              </a:rPr>
              <a:t>集中安全管理平台</a:t>
            </a:r>
            <a:endParaRPr lang="zh-CN" altLang="en-US" sz="1600" dirty="0">
              <a:latin typeface="+mn-ea"/>
              <a:ea typeface="+mn-ea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696" y="1389137"/>
            <a:ext cx="8001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7799796" y="1344523"/>
            <a:ext cx="1321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外网</a:t>
            </a:r>
            <a:endParaRPr lang="en-US" altLang="zh-CN" dirty="0" smtClean="0">
              <a:latin typeface="+mn-ea"/>
              <a:ea typeface="+mn-ea"/>
            </a:endParaRPr>
          </a:p>
          <a:p>
            <a:r>
              <a:rPr lang="en-US" altLang="zh-CN" dirty="0" smtClean="0">
                <a:latin typeface="+mn-ea"/>
                <a:ea typeface="+mn-ea"/>
              </a:rPr>
              <a:t>CA</a:t>
            </a:r>
            <a:endParaRPr lang="zh-CN" altLang="en-US" dirty="0">
              <a:latin typeface="+mn-ea"/>
              <a:ea typeface="+mn-ea"/>
            </a:endParaRPr>
          </a:p>
        </p:txBody>
      </p:sp>
      <p:grpSp>
        <p:nvGrpSpPr>
          <p:cNvPr id="26" name="Group 198"/>
          <p:cNvGrpSpPr>
            <a:grpSpLocks/>
          </p:cNvGrpSpPr>
          <p:nvPr/>
        </p:nvGrpSpPr>
        <p:grpSpPr bwMode="auto">
          <a:xfrm>
            <a:off x="7266585" y="4437112"/>
            <a:ext cx="1463153" cy="587102"/>
            <a:chOff x="2132" y="672"/>
            <a:chExt cx="1008" cy="348"/>
          </a:xfrm>
        </p:grpSpPr>
        <p:pic>
          <p:nvPicPr>
            <p:cNvPr id="27" name="Picture 29" descr="00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2" y="768"/>
              <a:ext cx="100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8" name="Line 19"/>
            <p:cNvSpPr>
              <a:spLocks noChangeShapeType="1"/>
            </p:cNvSpPr>
            <p:nvPr/>
          </p:nvSpPr>
          <p:spPr bwMode="auto">
            <a:xfrm flipH="1">
              <a:off x="2382" y="828"/>
              <a:ext cx="3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Line 20"/>
            <p:cNvSpPr>
              <a:spLocks noChangeShapeType="1"/>
            </p:cNvSpPr>
            <p:nvPr/>
          </p:nvSpPr>
          <p:spPr bwMode="auto">
            <a:xfrm flipV="1">
              <a:off x="2465" y="761"/>
              <a:ext cx="0" cy="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Line 21"/>
            <p:cNvSpPr>
              <a:spLocks noChangeShapeType="1"/>
            </p:cNvSpPr>
            <p:nvPr/>
          </p:nvSpPr>
          <p:spPr bwMode="auto">
            <a:xfrm flipV="1">
              <a:off x="2619" y="739"/>
              <a:ext cx="0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Line 22"/>
            <p:cNvSpPr>
              <a:spLocks noChangeShapeType="1"/>
            </p:cNvSpPr>
            <p:nvPr/>
          </p:nvSpPr>
          <p:spPr bwMode="auto">
            <a:xfrm>
              <a:off x="2530" y="828"/>
              <a:ext cx="0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32" name="Picture 23" descr="PC Blue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" y="678"/>
              <a:ext cx="112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" name="Group 194"/>
            <p:cNvGrpSpPr>
              <a:grpSpLocks/>
            </p:cNvGrpSpPr>
            <p:nvPr/>
          </p:nvGrpSpPr>
          <p:grpSpPr bwMode="auto">
            <a:xfrm>
              <a:off x="2688" y="672"/>
              <a:ext cx="291" cy="307"/>
              <a:chOff x="2256" y="2419"/>
              <a:chExt cx="336" cy="355"/>
            </a:xfrm>
          </p:grpSpPr>
          <p:pic>
            <p:nvPicPr>
              <p:cNvPr id="36" name="Picture 193" descr="fuwuqi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2" y="2419"/>
                <a:ext cx="240" cy="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7" name="Group 25"/>
              <p:cNvGrpSpPr>
                <a:grpSpLocks/>
              </p:cNvGrpSpPr>
              <p:nvPr/>
            </p:nvGrpSpPr>
            <p:grpSpPr bwMode="auto">
              <a:xfrm>
                <a:off x="2256" y="2544"/>
                <a:ext cx="211" cy="230"/>
                <a:chOff x="4896" y="1968"/>
                <a:chExt cx="672" cy="651"/>
              </a:xfrm>
            </p:grpSpPr>
            <p:pic>
              <p:nvPicPr>
                <p:cNvPr id="38" name="Picture 26" descr="整套电脑-2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96" y="1968"/>
                  <a:ext cx="672" cy="6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aphicFrame>
              <p:nvGraphicFramePr>
                <p:cNvPr id="39" name="Object 27"/>
                <p:cNvGraphicFramePr>
                  <a:graphicFrameLocks noChangeAspect="1"/>
                </p:cNvGraphicFramePr>
                <p:nvPr/>
              </p:nvGraphicFramePr>
              <p:xfrm>
                <a:off x="5056" y="2076"/>
                <a:ext cx="328" cy="2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4776" name="BMP 图象" r:id="rId10" imgW="5714286" imgH="3933333" progId="PBrush">
                        <p:embed/>
                      </p:oleObj>
                    </mc:Choice>
                    <mc:Fallback>
                      <p:oleObj name="BMP 图象" r:id="rId10" imgW="5714286" imgH="3933333" progId="PBrush">
                        <p:embed/>
                        <p:pic>
                          <p:nvPicPr>
                            <p:cNvPr id="0" name="Picture 2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056" y="2076"/>
                              <a:ext cx="328" cy="236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rgbClr val="FF00FF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pic>
          <p:nvPicPr>
            <p:cNvPr id="34" name="Picture 195" descr="PC Blue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6" y="672"/>
              <a:ext cx="112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197" descr="PC Blue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8" y="864"/>
              <a:ext cx="112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7383672" y="5013176"/>
            <a:ext cx="1179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政务应用</a:t>
            </a:r>
            <a:endParaRPr lang="zh-CN" altLang="en-US" dirty="0">
              <a:latin typeface="+mn-ea"/>
              <a:ea typeface="+mn-ea"/>
            </a:endParaRPr>
          </a:p>
        </p:txBody>
      </p:sp>
      <p:pic>
        <p:nvPicPr>
          <p:cNvPr id="42" name="Picture 6" descr="计算机0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601" y="4440046"/>
            <a:ext cx="374035" cy="5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6300192" y="5014917"/>
            <a:ext cx="915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移动接入网关</a:t>
            </a:r>
            <a:endParaRPr lang="zh-CN" altLang="en-US" dirty="0">
              <a:latin typeface="+mn-ea"/>
              <a:ea typeface="+mn-ea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1101" y="4294044"/>
            <a:ext cx="1798913" cy="89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4662794" y="5189915"/>
            <a:ext cx="915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政务本终端</a:t>
            </a:r>
            <a:endParaRPr lang="zh-CN" altLang="en-US" dirty="0">
              <a:latin typeface="+mn-ea"/>
              <a:ea typeface="+mn-ea"/>
            </a:endParaRPr>
          </a:p>
        </p:txBody>
      </p:sp>
      <p:pic>
        <p:nvPicPr>
          <p:cNvPr id="46" name="Picture 1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467" y="3014415"/>
            <a:ext cx="1591518" cy="72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5925767" y="3205165"/>
            <a:ext cx="1051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+mn-ea"/>
                <a:ea typeface="+mn-ea"/>
              </a:rPr>
              <a:t>互联网</a:t>
            </a:r>
            <a:endParaRPr lang="zh-CN" altLang="en-US" sz="1600" dirty="0">
              <a:latin typeface="+mn-ea"/>
              <a:ea typeface="+mn-ea"/>
            </a:endParaRPr>
          </a:p>
        </p:txBody>
      </p:sp>
      <p:pic>
        <p:nvPicPr>
          <p:cNvPr id="48" name="Picture 79" descr="蜂窝和天线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872" y="3374442"/>
            <a:ext cx="645685" cy="57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任意多边形 3"/>
          <p:cNvSpPr/>
          <p:nvPr/>
        </p:nvSpPr>
        <p:spPr>
          <a:xfrm>
            <a:off x="4802883" y="2148114"/>
            <a:ext cx="1297046" cy="2293257"/>
          </a:xfrm>
          <a:custGeom>
            <a:avLst/>
            <a:gdLst>
              <a:gd name="connsiteX0" fmla="*/ 349688 w 1297046"/>
              <a:gd name="connsiteY0" fmla="*/ 2293257 h 2293257"/>
              <a:gd name="connsiteX1" fmla="*/ 44888 w 1297046"/>
              <a:gd name="connsiteY1" fmla="*/ 1683657 h 2293257"/>
              <a:gd name="connsiteX2" fmla="*/ 1206031 w 1297046"/>
              <a:gd name="connsiteY2" fmla="*/ 1117600 h 2293257"/>
              <a:gd name="connsiteX3" fmla="*/ 1220546 w 1297046"/>
              <a:gd name="connsiteY3" fmla="*/ 0 h 2293257"/>
              <a:gd name="connsiteX4" fmla="*/ 1220546 w 1297046"/>
              <a:gd name="connsiteY4" fmla="*/ 0 h 2293257"/>
              <a:gd name="connsiteX5" fmla="*/ 1220546 w 1297046"/>
              <a:gd name="connsiteY5" fmla="*/ 14515 h 229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7046" h="2293257">
                <a:moveTo>
                  <a:pt x="349688" y="2293257"/>
                </a:moveTo>
                <a:cubicBezTo>
                  <a:pt x="125926" y="2086428"/>
                  <a:pt x="-97836" y="1879600"/>
                  <a:pt x="44888" y="1683657"/>
                </a:cubicBezTo>
                <a:cubicBezTo>
                  <a:pt x="187612" y="1487714"/>
                  <a:pt x="1010088" y="1398209"/>
                  <a:pt x="1206031" y="1117600"/>
                </a:cubicBezTo>
                <a:cubicBezTo>
                  <a:pt x="1401974" y="836991"/>
                  <a:pt x="1220546" y="0"/>
                  <a:pt x="1220546" y="0"/>
                </a:cubicBezTo>
                <a:lnTo>
                  <a:pt x="1220546" y="0"/>
                </a:lnTo>
                <a:lnTo>
                  <a:pt x="1220546" y="14515"/>
                </a:lnTo>
              </a:path>
            </a:pathLst>
          </a:custGeom>
          <a:noFill/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>
            <a:off x="4934837" y="2177143"/>
            <a:ext cx="2380363" cy="2220686"/>
          </a:xfrm>
          <a:custGeom>
            <a:avLst/>
            <a:gdLst>
              <a:gd name="connsiteX0" fmla="*/ 188706 w 2380363"/>
              <a:gd name="connsiteY0" fmla="*/ 2220686 h 2220686"/>
              <a:gd name="connsiteX1" fmla="*/ 87106 w 2380363"/>
              <a:gd name="connsiteY1" fmla="*/ 1683657 h 2220686"/>
              <a:gd name="connsiteX2" fmla="*/ 1291792 w 2380363"/>
              <a:gd name="connsiteY2" fmla="*/ 1262743 h 2220686"/>
              <a:gd name="connsiteX3" fmla="*/ 2380363 w 2380363"/>
              <a:gd name="connsiteY3" fmla="*/ 0 h 222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0363" h="2220686">
                <a:moveTo>
                  <a:pt x="188706" y="2220686"/>
                </a:moveTo>
                <a:cubicBezTo>
                  <a:pt x="45982" y="2032000"/>
                  <a:pt x="-96742" y="1843314"/>
                  <a:pt x="87106" y="1683657"/>
                </a:cubicBezTo>
                <a:cubicBezTo>
                  <a:pt x="270954" y="1524000"/>
                  <a:pt x="909583" y="1543352"/>
                  <a:pt x="1291792" y="1262743"/>
                </a:cubicBezTo>
                <a:cubicBezTo>
                  <a:pt x="1674001" y="982134"/>
                  <a:pt x="2027182" y="491067"/>
                  <a:pt x="2380363" y="0"/>
                </a:cubicBezTo>
              </a:path>
            </a:pathLst>
          </a:custGeom>
          <a:noFill/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>
            <a:off x="5138057" y="4175003"/>
            <a:ext cx="2525486" cy="522917"/>
          </a:xfrm>
          <a:custGeom>
            <a:avLst/>
            <a:gdLst>
              <a:gd name="connsiteX0" fmla="*/ 0 w 2525486"/>
              <a:gd name="connsiteY0" fmla="*/ 251854 h 522917"/>
              <a:gd name="connsiteX1" fmla="*/ 435429 w 2525486"/>
              <a:gd name="connsiteY1" fmla="*/ 5111 h 522917"/>
              <a:gd name="connsiteX2" fmla="*/ 1727200 w 2525486"/>
              <a:gd name="connsiteY2" fmla="*/ 455054 h 522917"/>
              <a:gd name="connsiteX3" fmla="*/ 2525486 w 2525486"/>
              <a:gd name="connsiteY3" fmla="*/ 513111 h 5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5486" h="522917">
                <a:moveTo>
                  <a:pt x="0" y="251854"/>
                </a:moveTo>
                <a:cubicBezTo>
                  <a:pt x="73781" y="111549"/>
                  <a:pt x="147562" y="-28756"/>
                  <a:pt x="435429" y="5111"/>
                </a:cubicBezTo>
                <a:cubicBezTo>
                  <a:pt x="723296" y="38978"/>
                  <a:pt x="1378857" y="370387"/>
                  <a:pt x="1727200" y="455054"/>
                </a:cubicBezTo>
                <a:cubicBezTo>
                  <a:pt x="2075543" y="539721"/>
                  <a:pt x="2300514" y="526416"/>
                  <a:pt x="2525486" y="513111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03605" y="3861048"/>
            <a:ext cx="360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+mn-ea"/>
                <a:ea typeface="+mn-ea"/>
              </a:rPr>
              <a:t>移动接入网关采用应用级</a:t>
            </a:r>
            <a:r>
              <a:rPr lang="en-US" altLang="zh-CN" sz="2000" b="1" dirty="0" smtClean="0">
                <a:latin typeface="+mn-ea"/>
                <a:ea typeface="+mn-ea"/>
              </a:rPr>
              <a:t>VPN</a:t>
            </a:r>
            <a:r>
              <a:rPr lang="zh-CN" altLang="en-US" sz="2000" b="1" dirty="0" smtClean="0">
                <a:latin typeface="+mn-ea"/>
                <a:ea typeface="+mn-ea"/>
              </a:rPr>
              <a:t>实现终端的安全接入，一般由用户采购，集成商负责集成实施，移动接入网关提供</a:t>
            </a:r>
            <a:r>
              <a:rPr lang="en-US" altLang="zh-CN" sz="2000" b="1" dirty="0" smtClean="0">
                <a:latin typeface="+mn-ea"/>
                <a:ea typeface="+mn-ea"/>
              </a:rPr>
              <a:t>SDK</a:t>
            </a:r>
            <a:r>
              <a:rPr lang="zh-CN" altLang="en-US" sz="2000" b="1" dirty="0" smtClean="0">
                <a:latin typeface="+mn-ea"/>
                <a:ea typeface="+mn-ea"/>
              </a:rPr>
              <a:t>开发包，用户的移动政务应用可以调用。</a:t>
            </a:r>
            <a:endParaRPr lang="zh-CN" altLang="en-US" sz="2000" b="1" dirty="0">
              <a:latin typeface="+mn-ea"/>
              <a:ea typeface="+mn-ea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125017" y="4275518"/>
            <a:ext cx="1090703" cy="156072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79117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14" y="4221088"/>
            <a:ext cx="1958390" cy="1281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564" y="793300"/>
            <a:ext cx="467690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81936"/>
            <a:ext cx="1760584" cy="1094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" name="标题 1"/>
          <p:cNvSpPr>
            <a:spLocks noGrp="1"/>
          </p:cNvSpPr>
          <p:nvPr>
            <p:ph type="title"/>
          </p:nvPr>
        </p:nvSpPr>
        <p:spPr>
          <a:xfrm>
            <a:off x="215900" y="59026"/>
            <a:ext cx="7413999" cy="571500"/>
          </a:xfrm>
          <a:gradFill flip="none" rotWithShape="1">
            <a:gsLst>
              <a:gs pos="0">
                <a:schemeClr val="bg1">
                  <a:alpha val="40000"/>
                </a:schemeClr>
              </a:gs>
              <a:gs pos="50000">
                <a:schemeClr val="accent1">
                  <a:tint val="44500"/>
                  <a:satMod val="160000"/>
                  <a:alpha val="34000"/>
                </a:schemeClr>
              </a:gs>
              <a:gs pos="100000">
                <a:schemeClr val="accent1">
                  <a:lumMod val="40000"/>
                  <a:lumOff val="60000"/>
                  <a:alpha val="32000"/>
                </a:schemeClr>
              </a:gs>
            </a:gsLst>
            <a:lin ang="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2400" dirty="0">
                <a:latin typeface="+mn-ea"/>
              </a:rPr>
              <a:t>一体化集成与</a:t>
            </a:r>
            <a:r>
              <a:rPr lang="zh-CN" altLang="en-US" sz="2400" dirty="0" smtClean="0">
                <a:latin typeface="+mn-ea"/>
              </a:rPr>
              <a:t>交付</a:t>
            </a:r>
            <a:r>
              <a:rPr lang="en-US" altLang="zh-CN" sz="2400" b="0" dirty="0" smtClean="0"/>
              <a:t>—</a:t>
            </a:r>
            <a:r>
              <a:rPr lang="zh-CN" altLang="en-US" sz="2400" b="1" dirty="0">
                <a:latin typeface="+mn-ea"/>
              </a:rPr>
              <a:t>政务本终端</a:t>
            </a:r>
            <a:endParaRPr lang="zh-CN" altLang="en-US" sz="2400" b="0" dirty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3328988" cy="28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圆角矩形 1"/>
          <p:cNvSpPr/>
          <p:nvPr/>
        </p:nvSpPr>
        <p:spPr>
          <a:xfrm>
            <a:off x="0" y="2708920"/>
            <a:ext cx="3635896" cy="1025550"/>
          </a:xfrm>
          <a:prstGeom prst="round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Picture 1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714" y="1223098"/>
            <a:ext cx="1614102" cy="105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899648" y="1453938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+mn-ea"/>
                <a:ea typeface="+mn-ea"/>
              </a:rPr>
              <a:t>集中安全管理平台</a:t>
            </a:r>
            <a:endParaRPr lang="zh-CN" altLang="en-US" sz="1600" dirty="0">
              <a:latin typeface="+mn-ea"/>
              <a:ea typeface="+mn-ea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696" y="1389137"/>
            <a:ext cx="8001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7799796" y="1344523"/>
            <a:ext cx="1321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外网</a:t>
            </a:r>
            <a:endParaRPr lang="en-US" altLang="zh-CN" dirty="0" smtClean="0">
              <a:latin typeface="+mn-ea"/>
              <a:ea typeface="+mn-ea"/>
            </a:endParaRPr>
          </a:p>
          <a:p>
            <a:r>
              <a:rPr lang="en-US" altLang="zh-CN" dirty="0" smtClean="0">
                <a:latin typeface="+mn-ea"/>
                <a:ea typeface="+mn-ea"/>
              </a:rPr>
              <a:t>CA</a:t>
            </a:r>
            <a:endParaRPr lang="zh-CN" altLang="en-US" dirty="0">
              <a:latin typeface="+mn-ea"/>
              <a:ea typeface="+mn-ea"/>
            </a:endParaRPr>
          </a:p>
        </p:txBody>
      </p:sp>
      <p:grpSp>
        <p:nvGrpSpPr>
          <p:cNvPr id="26" name="Group 198"/>
          <p:cNvGrpSpPr>
            <a:grpSpLocks/>
          </p:cNvGrpSpPr>
          <p:nvPr/>
        </p:nvGrpSpPr>
        <p:grpSpPr bwMode="auto">
          <a:xfrm>
            <a:off x="7482609" y="4350696"/>
            <a:ext cx="1463153" cy="587102"/>
            <a:chOff x="2132" y="672"/>
            <a:chExt cx="1008" cy="348"/>
          </a:xfrm>
        </p:grpSpPr>
        <p:pic>
          <p:nvPicPr>
            <p:cNvPr id="27" name="Picture 29" descr="00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2" y="768"/>
              <a:ext cx="100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8" name="Line 19"/>
            <p:cNvSpPr>
              <a:spLocks noChangeShapeType="1"/>
            </p:cNvSpPr>
            <p:nvPr/>
          </p:nvSpPr>
          <p:spPr bwMode="auto">
            <a:xfrm flipH="1">
              <a:off x="2382" y="828"/>
              <a:ext cx="3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Line 20"/>
            <p:cNvSpPr>
              <a:spLocks noChangeShapeType="1"/>
            </p:cNvSpPr>
            <p:nvPr/>
          </p:nvSpPr>
          <p:spPr bwMode="auto">
            <a:xfrm flipV="1">
              <a:off x="2465" y="761"/>
              <a:ext cx="0" cy="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Line 21"/>
            <p:cNvSpPr>
              <a:spLocks noChangeShapeType="1"/>
            </p:cNvSpPr>
            <p:nvPr/>
          </p:nvSpPr>
          <p:spPr bwMode="auto">
            <a:xfrm flipV="1">
              <a:off x="2619" y="739"/>
              <a:ext cx="0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Line 22"/>
            <p:cNvSpPr>
              <a:spLocks noChangeShapeType="1"/>
            </p:cNvSpPr>
            <p:nvPr/>
          </p:nvSpPr>
          <p:spPr bwMode="auto">
            <a:xfrm>
              <a:off x="2530" y="828"/>
              <a:ext cx="0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32" name="Picture 23" descr="PC Blue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" y="678"/>
              <a:ext cx="112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" name="Group 194"/>
            <p:cNvGrpSpPr>
              <a:grpSpLocks/>
            </p:cNvGrpSpPr>
            <p:nvPr/>
          </p:nvGrpSpPr>
          <p:grpSpPr bwMode="auto">
            <a:xfrm>
              <a:off x="2688" y="672"/>
              <a:ext cx="291" cy="307"/>
              <a:chOff x="2256" y="2419"/>
              <a:chExt cx="336" cy="355"/>
            </a:xfrm>
          </p:grpSpPr>
          <p:pic>
            <p:nvPicPr>
              <p:cNvPr id="36" name="Picture 193" descr="fuwuqi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2" y="2419"/>
                <a:ext cx="240" cy="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7" name="Group 25"/>
              <p:cNvGrpSpPr>
                <a:grpSpLocks/>
              </p:cNvGrpSpPr>
              <p:nvPr/>
            </p:nvGrpSpPr>
            <p:grpSpPr bwMode="auto">
              <a:xfrm>
                <a:off x="2256" y="2544"/>
                <a:ext cx="211" cy="230"/>
                <a:chOff x="4896" y="1968"/>
                <a:chExt cx="672" cy="651"/>
              </a:xfrm>
            </p:grpSpPr>
            <p:pic>
              <p:nvPicPr>
                <p:cNvPr id="38" name="Picture 26" descr="整套电脑-2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96" y="1968"/>
                  <a:ext cx="672" cy="6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aphicFrame>
              <p:nvGraphicFramePr>
                <p:cNvPr id="39" name="Object 27"/>
                <p:cNvGraphicFramePr>
                  <a:graphicFrameLocks noChangeAspect="1"/>
                </p:cNvGraphicFramePr>
                <p:nvPr/>
              </p:nvGraphicFramePr>
              <p:xfrm>
                <a:off x="5056" y="2076"/>
                <a:ext cx="328" cy="2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6824" name="BMP 图象" r:id="rId10" imgW="5714286" imgH="3933333" progId="PBrush">
                        <p:embed/>
                      </p:oleObj>
                    </mc:Choice>
                    <mc:Fallback>
                      <p:oleObj name="BMP 图象" r:id="rId10" imgW="5714286" imgH="3933333" progId="PBrush">
                        <p:embed/>
                        <p:pic>
                          <p:nvPicPr>
                            <p:cNvPr id="0" name="Picture 2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056" y="2076"/>
                              <a:ext cx="328" cy="236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rgbClr val="FF00FF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pic>
          <p:nvPicPr>
            <p:cNvPr id="34" name="Picture 195" descr="PC Blue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6" y="672"/>
              <a:ext cx="112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197" descr="PC Blue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8" y="864"/>
              <a:ext cx="112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7599696" y="4926760"/>
            <a:ext cx="1179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政务应用</a:t>
            </a:r>
            <a:endParaRPr lang="zh-CN" altLang="en-US" dirty="0">
              <a:latin typeface="+mn-ea"/>
              <a:ea typeface="+mn-ea"/>
            </a:endParaRPr>
          </a:p>
        </p:txBody>
      </p:sp>
      <p:pic>
        <p:nvPicPr>
          <p:cNvPr id="42" name="Picture 6" descr="计算机0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601" y="4440046"/>
            <a:ext cx="374035" cy="5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6300192" y="5014917"/>
            <a:ext cx="915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移动接入网关</a:t>
            </a:r>
            <a:endParaRPr lang="zh-CN" altLang="en-US" dirty="0">
              <a:latin typeface="+mn-ea"/>
              <a:ea typeface="+mn-ea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1101" y="4294044"/>
            <a:ext cx="1798913" cy="89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4662794" y="5189915"/>
            <a:ext cx="915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政务本终端</a:t>
            </a:r>
            <a:endParaRPr lang="zh-CN" altLang="en-US" dirty="0">
              <a:latin typeface="+mn-ea"/>
              <a:ea typeface="+mn-ea"/>
            </a:endParaRPr>
          </a:p>
        </p:txBody>
      </p:sp>
      <p:pic>
        <p:nvPicPr>
          <p:cNvPr id="46" name="Picture 1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467" y="3014415"/>
            <a:ext cx="1591518" cy="72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5925767" y="3205165"/>
            <a:ext cx="1051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+mn-ea"/>
                <a:ea typeface="+mn-ea"/>
              </a:rPr>
              <a:t>互联网</a:t>
            </a:r>
            <a:endParaRPr lang="zh-CN" altLang="en-US" sz="1600" dirty="0">
              <a:latin typeface="+mn-ea"/>
              <a:ea typeface="+mn-ea"/>
            </a:endParaRPr>
          </a:p>
        </p:txBody>
      </p:sp>
      <p:pic>
        <p:nvPicPr>
          <p:cNvPr id="48" name="Picture 79" descr="蜂窝和天线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872" y="3374442"/>
            <a:ext cx="645685" cy="57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任意多边形 3"/>
          <p:cNvSpPr/>
          <p:nvPr/>
        </p:nvSpPr>
        <p:spPr>
          <a:xfrm>
            <a:off x="4802883" y="2148114"/>
            <a:ext cx="1297046" cy="2293257"/>
          </a:xfrm>
          <a:custGeom>
            <a:avLst/>
            <a:gdLst>
              <a:gd name="connsiteX0" fmla="*/ 349688 w 1297046"/>
              <a:gd name="connsiteY0" fmla="*/ 2293257 h 2293257"/>
              <a:gd name="connsiteX1" fmla="*/ 44888 w 1297046"/>
              <a:gd name="connsiteY1" fmla="*/ 1683657 h 2293257"/>
              <a:gd name="connsiteX2" fmla="*/ 1206031 w 1297046"/>
              <a:gd name="connsiteY2" fmla="*/ 1117600 h 2293257"/>
              <a:gd name="connsiteX3" fmla="*/ 1220546 w 1297046"/>
              <a:gd name="connsiteY3" fmla="*/ 0 h 2293257"/>
              <a:gd name="connsiteX4" fmla="*/ 1220546 w 1297046"/>
              <a:gd name="connsiteY4" fmla="*/ 0 h 2293257"/>
              <a:gd name="connsiteX5" fmla="*/ 1220546 w 1297046"/>
              <a:gd name="connsiteY5" fmla="*/ 14515 h 229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7046" h="2293257">
                <a:moveTo>
                  <a:pt x="349688" y="2293257"/>
                </a:moveTo>
                <a:cubicBezTo>
                  <a:pt x="125926" y="2086428"/>
                  <a:pt x="-97836" y="1879600"/>
                  <a:pt x="44888" y="1683657"/>
                </a:cubicBezTo>
                <a:cubicBezTo>
                  <a:pt x="187612" y="1487714"/>
                  <a:pt x="1010088" y="1398209"/>
                  <a:pt x="1206031" y="1117600"/>
                </a:cubicBezTo>
                <a:cubicBezTo>
                  <a:pt x="1401974" y="836991"/>
                  <a:pt x="1220546" y="0"/>
                  <a:pt x="1220546" y="0"/>
                </a:cubicBezTo>
                <a:lnTo>
                  <a:pt x="1220546" y="0"/>
                </a:lnTo>
                <a:lnTo>
                  <a:pt x="1220546" y="14515"/>
                </a:lnTo>
              </a:path>
            </a:pathLst>
          </a:custGeom>
          <a:noFill/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>
            <a:off x="4934837" y="2177143"/>
            <a:ext cx="2380363" cy="2220686"/>
          </a:xfrm>
          <a:custGeom>
            <a:avLst/>
            <a:gdLst>
              <a:gd name="connsiteX0" fmla="*/ 188706 w 2380363"/>
              <a:gd name="connsiteY0" fmla="*/ 2220686 h 2220686"/>
              <a:gd name="connsiteX1" fmla="*/ 87106 w 2380363"/>
              <a:gd name="connsiteY1" fmla="*/ 1683657 h 2220686"/>
              <a:gd name="connsiteX2" fmla="*/ 1291792 w 2380363"/>
              <a:gd name="connsiteY2" fmla="*/ 1262743 h 2220686"/>
              <a:gd name="connsiteX3" fmla="*/ 2380363 w 2380363"/>
              <a:gd name="connsiteY3" fmla="*/ 0 h 222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0363" h="2220686">
                <a:moveTo>
                  <a:pt x="188706" y="2220686"/>
                </a:moveTo>
                <a:cubicBezTo>
                  <a:pt x="45982" y="2032000"/>
                  <a:pt x="-96742" y="1843314"/>
                  <a:pt x="87106" y="1683657"/>
                </a:cubicBezTo>
                <a:cubicBezTo>
                  <a:pt x="270954" y="1524000"/>
                  <a:pt x="909583" y="1543352"/>
                  <a:pt x="1291792" y="1262743"/>
                </a:cubicBezTo>
                <a:cubicBezTo>
                  <a:pt x="1674001" y="982134"/>
                  <a:pt x="2027182" y="491067"/>
                  <a:pt x="2380363" y="0"/>
                </a:cubicBezTo>
              </a:path>
            </a:pathLst>
          </a:custGeom>
          <a:noFill/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>
            <a:off x="5138057" y="4175003"/>
            <a:ext cx="2525486" cy="522917"/>
          </a:xfrm>
          <a:custGeom>
            <a:avLst/>
            <a:gdLst>
              <a:gd name="connsiteX0" fmla="*/ 0 w 2525486"/>
              <a:gd name="connsiteY0" fmla="*/ 251854 h 522917"/>
              <a:gd name="connsiteX1" fmla="*/ 435429 w 2525486"/>
              <a:gd name="connsiteY1" fmla="*/ 5111 h 522917"/>
              <a:gd name="connsiteX2" fmla="*/ 1727200 w 2525486"/>
              <a:gd name="connsiteY2" fmla="*/ 455054 h 522917"/>
              <a:gd name="connsiteX3" fmla="*/ 2525486 w 2525486"/>
              <a:gd name="connsiteY3" fmla="*/ 513111 h 5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5486" h="522917">
                <a:moveTo>
                  <a:pt x="0" y="251854"/>
                </a:moveTo>
                <a:cubicBezTo>
                  <a:pt x="73781" y="111549"/>
                  <a:pt x="147562" y="-28756"/>
                  <a:pt x="435429" y="5111"/>
                </a:cubicBezTo>
                <a:cubicBezTo>
                  <a:pt x="723296" y="38978"/>
                  <a:pt x="1378857" y="370387"/>
                  <a:pt x="1727200" y="455054"/>
                </a:cubicBezTo>
                <a:cubicBezTo>
                  <a:pt x="2075543" y="539721"/>
                  <a:pt x="2300514" y="526416"/>
                  <a:pt x="2525486" y="513111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03605" y="4082296"/>
            <a:ext cx="36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+mn-ea"/>
                <a:ea typeface="+mn-ea"/>
              </a:rPr>
              <a:t>政务</a:t>
            </a:r>
            <a:r>
              <a:rPr lang="zh-CN" altLang="en-US" sz="2000" b="1" dirty="0">
                <a:latin typeface="+mn-ea"/>
                <a:ea typeface="+mn-ea"/>
              </a:rPr>
              <a:t>本终端有两种交付方式：</a:t>
            </a:r>
            <a:endParaRPr lang="en-US" altLang="zh-CN" sz="2000" b="1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+mn-ea"/>
                <a:ea typeface="+mn-ea"/>
              </a:rPr>
              <a:t>1</a:t>
            </a:r>
            <a:r>
              <a:rPr lang="zh-CN" altLang="en-US" sz="2000" b="1" dirty="0">
                <a:latin typeface="+mn-ea"/>
                <a:ea typeface="+mn-ea"/>
              </a:rPr>
              <a:t>、用户</a:t>
            </a:r>
            <a:r>
              <a:rPr lang="zh-CN" altLang="en-US" sz="2000" b="1" dirty="0" smtClean="0">
                <a:latin typeface="+mn-ea"/>
                <a:ea typeface="+mn-ea"/>
              </a:rPr>
              <a:t>采购</a:t>
            </a:r>
            <a:r>
              <a:rPr lang="en-US" altLang="zh-CN" sz="2000" b="1" dirty="0" smtClean="0">
                <a:latin typeface="+mn-ea"/>
                <a:ea typeface="+mn-ea"/>
              </a:rPr>
              <a:t>——</a:t>
            </a:r>
            <a:r>
              <a:rPr lang="zh-CN" altLang="en-US" sz="2000" b="1" dirty="0" smtClean="0">
                <a:latin typeface="+mn-ea"/>
                <a:ea typeface="+mn-ea"/>
              </a:rPr>
              <a:t>流量套餐</a:t>
            </a:r>
            <a:endParaRPr lang="en-US" altLang="zh-CN" sz="2000" b="1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+mn-ea"/>
                <a:ea typeface="+mn-ea"/>
              </a:rPr>
              <a:t>2</a:t>
            </a:r>
            <a:r>
              <a:rPr lang="zh-CN" altLang="en-US" sz="2000" b="1" dirty="0">
                <a:latin typeface="+mn-ea"/>
                <a:ea typeface="+mn-ea"/>
              </a:rPr>
              <a:t>、话费换</a:t>
            </a:r>
            <a:r>
              <a:rPr lang="zh-CN" altLang="en-US" sz="2000" b="1" dirty="0" smtClean="0">
                <a:latin typeface="+mn-ea"/>
                <a:ea typeface="+mn-ea"/>
              </a:rPr>
              <a:t>终端</a:t>
            </a:r>
            <a:r>
              <a:rPr lang="en-US" altLang="zh-CN" sz="2000" b="1" dirty="0" smtClean="0">
                <a:latin typeface="+mn-ea"/>
                <a:ea typeface="+mn-ea"/>
              </a:rPr>
              <a:t>——</a:t>
            </a:r>
            <a:r>
              <a:rPr lang="zh-CN" altLang="en-US" sz="2000" b="1" dirty="0" smtClean="0">
                <a:latin typeface="+mn-ea"/>
                <a:ea typeface="+mn-ea"/>
              </a:rPr>
              <a:t>通讯套餐</a:t>
            </a:r>
            <a:endParaRPr lang="en-US" altLang="zh-CN" sz="2000" b="1" dirty="0" smtClean="0">
              <a:latin typeface="+mn-ea"/>
              <a:ea typeface="+mn-ea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252362" y="3068960"/>
            <a:ext cx="1767652" cy="302433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822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/>
          <p:cNvSpPr/>
          <p:nvPr/>
        </p:nvSpPr>
        <p:spPr bwMode="auto">
          <a:xfrm>
            <a:off x="9877425" y="8408988"/>
            <a:ext cx="1585913" cy="382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8553" tIns="8553" rIns="8553" bIns="8553" spcCol="951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98895">
              <a:lnSpc>
                <a:spcPct val="110000"/>
              </a:lnSpc>
              <a:spcAft>
                <a:spcPct val="35000"/>
              </a:spcAft>
              <a:defRPr/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合规策略判定</a:t>
            </a:r>
          </a:p>
        </p:txBody>
      </p:sp>
      <p:sp>
        <p:nvSpPr>
          <p:cNvPr id="49" name="矩形 48"/>
          <p:cNvSpPr/>
          <p:nvPr/>
        </p:nvSpPr>
        <p:spPr bwMode="auto">
          <a:xfrm>
            <a:off x="13182600" y="8408988"/>
            <a:ext cx="1590675" cy="419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8553" tIns="8553" rIns="8553" bIns="8553" spcCol="951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98895">
              <a:lnSpc>
                <a:spcPct val="110000"/>
              </a:lnSpc>
              <a:spcAft>
                <a:spcPct val="35000"/>
              </a:spcAft>
              <a:defRPr/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证书身份绑定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0" y="908719"/>
            <a:ext cx="8964488" cy="5367949"/>
            <a:chOff x="0" y="-1"/>
            <a:chExt cx="11395822" cy="3330816"/>
          </a:xfrm>
        </p:grpSpPr>
        <p:grpSp>
          <p:nvGrpSpPr>
            <p:cNvPr id="51" name="组合 50"/>
            <p:cNvGrpSpPr/>
            <p:nvPr/>
          </p:nvGrpSpPr>
          <p:grpSpPr>
            <a:xfrm>
              <a:off x="4971536" y="1559"/>
              <a:ext cx="1548000" cy="3329256"/>
              <a:chOff x="4971536" y="1559"/>
              <a:chExt cx="1548000" cy="2496940"/>
            </a:xfrm>
          </p:grpSpPr>
          <p:sp>
            <p:nvSpPr>
              <p:cNvPr id="93" name="矩形 92"/>
              <p:cNvSpPr/>
              <p:nvPr/>
            </p:nvSpPr>
            <p:spPr bwMode="auto">
              <a:xfrm>
                <a:off x="4971536" y="1559"/>
                <a:ext cx="1548000" cy="28640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11407" tIns="11407" rIns="11407" bIns="11407" spcCol="1268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598895">
                  <a:lnSpc>
                    <a:spcPct val="110000"/>
                  </a:lnSpc>
                  <a:spcAft>
                    <a:spcPct val="35000"/>
                  </a:spcAft>
                  <a:defRPr/>
                </a:pPr>
                <a:r>
                  <a:rPr lang="zh-CN" altLang="en-US" sz="1400" b="1">
                    <a:latin typeface="微软雅黑" pitchFamily="34" charset="-122"/>
                    <a:ea typeface="微软雅黑" pitchFamily="34" charset="-122"/>
                  </a:rPr>
                  <a:t>④</a:t>
                </a:r>
                <a:r>
                  <a:rPr lang="zh-CN" altLang="en-US" sz="1400" b="1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资产管理</a:t>
                </a:r>
              </a:p>
            </p:txBody>
          </p:sp>
          <p:sp>
            <p:nvSpPr>
              <p:cNvPr id="94" name="矩形 93"/>
              <p:cNvSpPr/>
              <p:nvPr/>
            </p:nvSpPr>
            <p:spPr bwMode="auto">
              <a:xfrm>
                <a:off x="4971536" y="402518"/>
                <a:ext cx="1548000" cy="286401"/>
              </a:xfrm>
              <a:prstGeom prst="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lIns="8553" tIns="8553" rIns="8553" bIns="8553" spcCol="951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598895">
                  <a:lnSpc>
                    <a:spcPct val="110000"/>
                  </a:lnSpc>
                  <a:spcAft>
                    <a:spcPct val="35000"/>
                  </a:spcAft>
                  <a:defRPr/>
                </a:pPr>
                <a:r>
                  <a:rPr lang="zh-CN" altLang="en-US"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资产注册</a:t>
                </a:r>
              </a:p>
            </p:txBody>
          </p:sp>
          <p:sp>
            <p:nvSpPr>
              <p:cNvPr id="95" name="矩形 94"/>
              <p:cNvSpPr/>
              <p:nvPr/>
            </p:nvSpPr>
            <p:spPr bwMode="auto">
              <a:xfrm>
                <a:off x="4971536" y="786332"/>
                <a:ext cx="1548000" cy="286401"/>
              </a:xfrm>
              <a:prstGeom prst="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lIns="8553" tIns="8553" rIns="8553" bIns="8553" spcCol="951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598895">
                  <a:lnSpc>
                    <a:spcPct val="110000"/>
                  </a:lnSpc>
                  <a:spcAft>
                    <a:spcPct val="35000"/>
                  </a:spcAft>
                  <a:defRPr/>
                </a:pPr>
                <a:r>
                  <a:rPr lang="zh-CN" altLang="en-US"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资产注销</a:t>
                </a:r>
              </a:p>
            </p:txBody>
          </p:sp>
          <p:sp>
            <p:nvSpPr>
              <p:cNvPr id="96" name="矩形 95"/>
              <p:cNvSpPr/>
              <p:nvPr/>
            </p:nvSpPr>
            <p:spPr bwMode="auto">
              <a:xfrm>
                <a:off x="4971536" y="1154950"/>
                <a:ext cx="1548000" cy="286401"/>
              </a:xfrm>
              <a:prstGeom prst="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lIns="8553" tIns="8553" rIns="8553" bIns="8553" spcCol="951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598895">
                  <a:lnSpc>
                    <a:spcPct val="110000"/>
                  </a:lnSpc>
                  <a:spcAft>
                    <a:spcPct val="35000"/>
                  </a:spcAft>
                  <a:defRPr/>
                </a:pPr>
                <a:r>
                  <a:rPr lang="zh-CN" altLang="en-US"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设备信息列表</a:t>
                </a:r>
              </a:p>
            </p:txBody>
          </p:sp>
          <p:sp>
            <p:nvSpPr>
              <p:cNvPr id="97" name="矩形 96"/>
              <p:cNvSpPr/>
              <p:nvPr/>
            </p:nvSpPr>
            <p:spPr bwMode="auto">
              <a:xfrm>
                <a:off x="4971536" y="1507723"/>
                <a:ext cx="1548000" cy="286401"/>
              </a:xfrm>
              <a:prstGeom prst="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lIns="8553" tIns="8553" rIns="8553" bIns="8553" spcCol="951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598895">
                  <a:lnSpc>
                    <a:spcPct val="110000"/>
                  </a:lnSpc>
                  <a:spcAft>
                    <a:spcPct val="35000"/>
                  </a:spcAft>
                  <a:defRPr/>
                </a:pPr>
                <a:r>
                  <a:rPr lang="zh-CN" altLang="en-US"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设备详细信息</a:t>
                </a:r>
              </a:p>
            </p:txBody>
          </p:sp>
          <p:sp>
            <p:nvSpPr>
              <p:cNvPr id="98" name="矩形 97"/>
              <p:cNvSpPr/>
              <p:nvPr/>
            </p:nvSpPr>
            <p:spPr bwMode="auto">
              <a:xfrm>
                <a:off x="4971536" y="1884264"/>
                <a:ext cx="1548000" cy="286401"/>
              </a:xfrm>
              <a:prstGeom prst="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lIns="8553" tIns="8553" rIns="8553" bIns="8553" spcCol="951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598895">
                  <a:lnSpc>
                    <a:spcPct val="110000"/>
                  </a:lnSpc>
                  <a:spcAft>
                    <a:spcPct val="35000"/>
                  </a:spcAft>
                  <a:defRPr/>
                </a:pPr>
                <a:r>
                  <a:rPr lang="zh-CN" altLang="en-US"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消息推送</a:t>
                </a:r>
              </a:p>
            </p:txBody>
          </p:sp>
          <p:sp>
            <p:nvSpPr>
              <p:cNvPr id="99" name="矩形 98"/>
              <p:cNvSpPr/>
              <p:nvPr/>
            </p:nvSpPr>
            <p:spPr bwMode="auto">
              <a:xfrm>
                <a:off x="4971536" y="2212098"/>
                <a:ext cx="1548000" cy="286401"/>
              </a:xfrm>
              <a:prstGeom prst="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lIns="8553" tIns="8553" rIns="8553" bIns="8553" spcCol="951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598895">
                  <a:lnSpc>
                    <a:spcPct val="110000"/>
                  </a:lnSpc>
                  <a:spcAft>
                    <a:spcPct val="35000"/>
                  </a:spcAft>
                  <a:defRPr/>
                </a:pPr>
                <a:r>
                  <a:rPr lang="zh-CN" altLang="en-US"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设备生命周期管理</a:t>
                </a: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1676400" y="-1"/>
              <a:ext cx="1548000" cy="2392514"/>
              <a:chOff x="1676400" y="7836"/>
              <a:chExt cx="1548000" cy="1794385"/>
            </a:xfrm>
          </p:grpSpPr>
          <p:sp>
            <p:nvSpPr>
              <p:cNvPr id="88" name="矩形 87"/>
              <p:cNvSpPr/>
              <p:nvPr/>
            </p:nvSpPr>
            <p:spPr bwMode="auto">
              <a:xfrm>
                <a:off x="1676400" y="7836"/>
                <a:ext cx="1548000" cy="28640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8553" tIns="8553" rIns="8553" bIns="8553" spcCol="951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598895">
                  <a:lnSpc>
                    <a:spcPct val="110000"/>
                  </a:lnSpc>
                  <a:spcAft>
                    <a:spcPct val="35000"/>
                  </a:spcAft>
                  <a:defRPr/>
                </a:pPr>
                <a:r>
                  <a:rPr lang="zh-CN" altLang="en-US" sz="1400" b="1">
                    <a:latin typeface="微软雅黑" pitchFamily="34" charset="-122"/>
                    <a:ea typeface="微软雅黑" pitchFamily="34" charset="-122"/>
                  </a:rPr>
                  <a:t>②</a:t>
                </a:r>
                <a:r>
                  <a:rPr lang="zh-CN" altLang="en-US" sz="1400" b="1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应用管理</a:t>
                </a:r>
              </a:p>
            </p:txBody>
          </p:sp>
          <p:sp>
            <p:nvSpPr>
              <p:cNvPr id="89" name="矩形 88"/>
              <p:cNvSpPr/>
              <p:nvPr/>
            </p:nvSpPr>
            <p:spPr bwMode="auto">
              <a:xfrm>
                <a:off x="1676400" y="425161"/>
                <a:ext cx="1548000" cy="286401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8553" tIns="8553" rIns="8553" bIns="8553" spcCol="951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598895">
                  <a:lnSpc>
                    <a:spcPct val="110000"/>
                  </a:lnSpc>
                  <a:spcAft>
                    <a:spcPct val="35000"/>
                  </a:spcAft>
                  <a:defRPr/>
                </a:pPr>
                <a:r>
                  <a:rPr lang="zh-CN" altLang="en-US"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政务应用商店</a:t>
                </a:r>
              </a:p>
            </p:txBody>
          </p:sp>
          <p:sp>
            <p:nvSpPr>
              <p:cNvPr id="90" name="矩形 89"/>
              <p:cNvSpPr/>
              <p:nvPr/>
            </p:nvSpPr>
            <p:spPr bwMode="auto">
              <a:xfrm>
                <a:off x="1676400" y="1515820"/>
                <a:ext cx="1548000" cy="286401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8553" tIns="8553" rIns="8553" bIns="8553" spcCol="951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598895">
                  <a:lnSpc>
                    <a:spcPct val="110000"/>
                  </a:lnSpc>
                  <a:spcAft>
                    <a:spcPct val="35000"/>
                  </a:spcAft>
                  <a:defRPr/>
                </a:pPr>
                <a:r>
                  <a:rPr lang="zh-CN" altLang="en-US"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应用列表查询</a:t>
                </a:r>
              </a:p>
            </p:txBody>
          </p:sp>
          <p:sp>
            <p:nvSpPr>
              <p:cNvPr id="91" name="矩形 90"/>
              <p:cNvSpPr/>
              <p:nvPr/>
            </p:nvSpPr>
            <p:spPr bwMode="auto">
              <a:xfrm>
                <a:off x="1676400" y="793779"/>
                <a:ext cx="1548000" cy="286401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8553" tIns="8553" rIns="8553" bIns="8553" spcCol="951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598895">
                  <a:lnSpc>
                    <a:spcPct val="110000"/>
                  </a:lnSpc>
                  <a:spcAft>
                    <a:spcPct val="35000"/>
                  </a:spcAft>
                  <a:defRPr/>
                </a:pPr>
                <a:r>
                  <a:rPr lang="zh-CN" altLang="en-US"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应用后台管理</a:t>
                </a:r>
              </a:p>
            </p:txBody>
          </p:sp>
          <p:sp>
            <p:nvSpPr>
              <p:cNvPr id="92" name="矩形 91"/>
              <p:cNvSpPr/>
              <p:nvPr/>
            </p:nvSpPr>
            <p:spPr bwMode="auto">
              <a:xfrm>
                <a:off x="1676400" y="1147202"/>
                <a:ext cx="1548000" cy="286401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8553" tIns="8553" rIns="8553" bIns="8553" spcCol="951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598895">
                  <a:lnSpc>
                    <a:spcPct val="110000"/>
                  </a:lnSpc>
                  <a:spcAft>
                    <a:spcPct val="35000"/>
                  </a:spcAft>
                  <a:defRPr/>
                </a:pPr>
                <a:r>
                  <a:rPr lang="zh-CN" altLang="en-US"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应用黑白名单</a:t>
                </a: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8191996" y="1558"/>
              <a:ext cx="1622676" cy="1919726"/>
              <a:chOff x="8191996" y="1558"/>
              <a:chExt cx="1622676" cy="1439794"/>
            </a:xfrm>
          </p:grpSpPr>
          <p:sp>
            <p:nvSpPr>
              <p:cNvPr id="84" name="矩形 83"/>
              <p:cNvSpPr/>
              <p:nvPr/>
            </p:nvSpPr>
            <p:spPr bwMode="auto">
              <a:xfrm>
                <a:off x="8266672" y="1558"/>
                <a:ext cx="1548000" cy="28640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11407" tIns="11407" rIns="11407" bIns="11407" spcCol="1268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598895">
                  <a:lnSpc>
                    <a:spcPct val="110000"/>
                  </a:lnSpc>
                  <a:spcAft>
                    <a:spcPct val="35000"/>
                  </a:spcAft>
                  <a:defRPr/>
                </a:pPr>
                <a:r>
                  <a:rPr lang="zh-CN" altLang="en-US" sz="1400" b="1">
                    <a:latin typeface="微软雅黑" pitchFamily="34" charset="-122"/>
                    <a:ea typeface="微软雅黑" pitchFamily="34" charset="-122"/>
                  </a:rPr>
                  <a:t>⑥</a:t>
                </a:r>
                <a:r>
                  <a:rPr lang="zh-CN" altLang="en-US" sz="1400" b="1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数据管理</a:t>
                </a:r>
              </a:p>
            </p:txBody>
          </p:sp>
          <p:sp>
            <p:nvSpPr>
              <p:cNvPr id="85" name="矩形 84"/>
              <p:cNvSpPr/>
              <p:nvPr/>
            </p:nvSpPr>
            <p:spPr bwMode="auto">
              <a:xfrm>
                <a:off x="8266674" y="402518"/>
                <a:ext cx="1481468" cy="286401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8553" tIns="8553" rIns="8553" bIns="8553" spcCol="951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598895">
                  <a:lnSpc>
                    <a:spcPct val="110000"/>
                  </a:lnSpc>
                  <a:spcAft>
                    <a:spcPct val="35000"/>
                  </a:spcAft>
                  <a:defRPr/>
                </a:pPr>
                <a:r>
                  <a:rPr lang="zh-CN" altLang="en-US"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整机数据擦除</a:t>
                </a:r>
              </a:p>
            </p:txBody>
          </p:sp>
          <p:sp>
            <p:nvSpPr>
              <p:cNvPr id="86" name="矩形 85"/>
              <p:cNvSpPr/>
              <p:nvPr/>
            </p:nvSpPr>
            <p:spPr bwMode="auto">
              <a:xfrm>
                <a:off x="8266674" y="786333"/>
                <a:ext cx="1481468" cy="286401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8553" tIns="8553" rIns="8553" bIns="8553" spcCol="951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598895">
                  <a:lnSpc>
                    <a:spcPct val="110000"/>
                  </a:lnSpc>
                  <a:spcAft>
                    <a:spcPct val="35000"/>
                  </a:spcAft>
                  <a:defRPr/>
                </a:pPr>
                <a:r>
                  <a:rPr lang="zh-CN" altLang="en-US"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恢复出厂设置</a:t>
                </a:r>
              </a:p>
            </p:txBody>
          </p:sp>
          <p:sp>
            <p:nvSpPr>
              <p:cNvPr id="87" name="矩形 86"/>
              <p:cNvSpPr/>
              <p:nvPr/>
            </p:nvSpPr>
            <p:spPr bwMode="auto">
              <a:xfrm>
                <a:off x="8191996" y="1154951"/>
                <a:ext cx="1548000" cy="286401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8553" tIns="8553" rIns="8553" bIns="8553" spcCol="951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598895">
                  <a:lnSpc>
                    <a:spcPct val="110000"/>
                  </a:lnSpc>
                  <a:spcAft>
                    <a:spcPct val="35000"/>
                  </a:spcAft>
                  <a:defRPr/>
                </a:pPr>
                <a:r>
                  <a:rPr lang="zh-CN" altLang="en-US"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办公数据擦除</a:t>
                </a:r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9847822" y="0"/>
              <a:ext cx="1548000" cy="1926130"/>
              <a:chOff x="9847822" y="0"/>
              <a:chExt cx="1548000" cy="1444598"/>
            </a:xfrm>
          </p:grpSpPr>
          <p:sp>
            <p:nvSpPr>
              <p:cNvPr id="80" name="矩形 79"/>
              <p:cNvSpPr/>
              <p:nvPr/>
            </p:nvSpPr>
            <p:spPr bwMode="auto">
              <a:xfrm>
                <a:off x="9847822" y="0"/>
                <a:ext cx="1548000" cy="28640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8553" tIns="8553" rIns="8553" bIns="8553" spcCol="951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598895">
                  <a:lnSpc>
                    <a:spcPct val="110000"/>
                  </a:lnSpc>
                  <a:spcAft>
                    <a:spcPct val="35000"/>
                  </a:spcAft>
                  <a:defRPr/>
                </a:pPr>
                <a:r>
                  <a:rPr lang="zh-CN" altLang="en-US" sz="1400" b="1">
                    <a:latin typeface="微软雅黑" pitchFamily="34" charset="-122"/>
                    <a:ea typeface="微软雅黑" pitchFamily="34" charset="-122"/>
                  </a:rPr>
                  <a:t>⑦</a:t>
                </a:r>
                <a:r>
                  <a:rPr lang="zh-CN" altLang="en-US" sz="1400" b="1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后台服务</a:t>
                </a:r>
              </a:p>
            </p:txBody>
          </p:sp>
          <p:sp>
            <p:nvSpPr>
              <p:cNvPr id="81" name="矩形 80"/>
              <p:cNvSpPr/>
              <p:nvPr/>
            </p:nvSpPr>
            <p:spPr bwMode="auto">
              <a:xfrm>
                <a:off x="9847822" y="770747"/>
                <a:ext cx="1548000" cy="286401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8553" tIns="8553" rIns="8553" bIns="8553" spcCol="951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598895">
                  <a:lnSpc>
                    <a:spcPct val="110000"/>
                  </a:lnSpc>
                  <a:spcAft>
                    <a:spcPct val="35000"/>
                  </a:spcAft>
                  <a:defRPr/>
                </a:pPr>
                <a:r>
                  <a:rPr lang="zh-CN" altLang="en-US"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安全网关集成管理</a:t>
                </a:r>
              </a:p>
            </p:txBody>
          </p:sp>
          <p:sp>
            <p:nvSpPr>
              <p:cNvPr id="82" name="矩形 81"/>
              <p:cNvSpPr/>
              <p:nvPr/>
            </p:nvSpPr>
            <p:spPr bwMode="auto">
              <a:xfrm>
                <a:off x="9847822" y="405116"/>
                <a:ext cx="1548000" cy="286401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8553" tIns="8553" rIns="8553" bIns="8553" spcCol="951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598895">
                  <a:lnSpc>
                    <a:spcPct val="110000"/>
                  </a:lnSpc>
                  <a:spcAft>
                    <a:spcPct val="35000"/>
                  </a:spcAft>
                  <a:defRPr/>
                </a:pPr>
                <a:r>
                  <a:rPr lang="en-US" altLang="zh-CN"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WEB</a:t>
                </a:r>
                <a:r>
                  <a:rPr lang="zh-CN" altLang="en-US"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策略管理</a:t>
                </a:r>
              </a:p>
            </p:txBody>
          </p:sp>
          <p:sp>
            <p:nvSpPr>
              <p:cNvPr id="83" name="矩形 82"/>
              <p:cNvSpPr/>
              <p:nvPr/>
            </p:nvSpPr>
            <p:spPr bwMode="auto">
              <a:xfrm>
                <a:off x="9847822" y="1158197"/>
                <a:ext cx="1548000" cy="286401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8553" tIns="8553" rIns="8553" bIns="8553" spcCol="951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598895">
                  <a:lnSpc>
                    <a:spcPct val="110000"/>
                  </a:lnSpc>
                  <a:spcAft>
                    <a:spcPct val="35000"/>
                  </a:spcAft>
                  <a:defRPr/>
                </a:pPr>
                <a:r>
                  <a:rPr lang="zh-CN" altLang="en-US"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管理信息加密传输</a:t>
                </a:r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>
              <a:off x="0" y="0"/>
              <a:ext cx="1576575" cy="2393202"/>
              <a:chOff x="0" y="0"/>
              <a:chExt cx="1576575" cy="2393202"/>
            </a:xfrm>
          </p:grpSpPr>
          <p:grpSp>
            <p:nvGrpSpPr>
              <p:cNvPr id="74" name="组合 73"/>
              <p:cNvGrpSpPr/>
              <p:nvPr/>
            </p:nvGrpSpPr>
            <p:grpSpPr>
              <a:xfrm>
                <a:off x="0" y="0"/>
                <a:ext cx="1576575" cy="1444686"/>
                <a:chOff x="0" y="7534"/>
                <a:chExt cx="1576575" cy="1083515"/>
              </a:xfrm>
            </p:grpSpPr>
            <p:sp>
              <p:nvSpPr>
                <p:cNvPr id="77" name="矩形 76"/>
                <p:cNvSpPr/>
                <p:nvPr/>
              </p:nvSpPr>
              <p:spPr bwMode="auto">
                <a:xfrm>
                  <a:off x="0" y="428107"/>
                  <a:ext cx="1548000" cy="286401"/>
                </a:xfrm>
                <a:prstGeom prst="rect">
                  <a:avLst/>
                </a:prstGeom>
                <a:ln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lIns="8553" tIns="8553" rIns="8553" bIns="8553" spcCol="951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598895">
                    <a:lnSpc>
                      <a:spcPct val="110000"/>
                    </a:lnSpc>
                    <a:spcAft>
                      <a:spcPct val="35000"/>
                    </a:spcAft>
                    <a:defRPr/>
                  </a:pPr>
                  <a:r>
                    <a:rPr lang="zh-CN" altLang="en-US" sz="140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itchFamily="34" charset="-122"/>
                      <a:ea typeface="微软雅黑" pitchFamily="34" charset="-122"/>
                    </a:rPr>
                    <a:t>数据远程擦除</a:t>
                  </a:r>
                </a:p>
              </p:txBody>
            </p:sp>
            <p:sp>
              <p:nvSpPr>
                <p:cNvPr id="78" name="矩形 77"/>
                <p:cNvSpPr/>
                <p:nvPr/>
              </p:nvSpPr>
              <p:spPr bwMode="auto">
                <a:xfrm>
                  <a:off x="28574" y="7534"/>
                  <a:ext cx="1548001" cy="286401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8553" tIns="8553" rIns="8553" bIns="8553" spcCol="951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598895">
                    <a:lnSpc>
                      <a:spcPct val="110000"/>
                    </a:lnSpc>
                    <a:spcAft>
                      <a:spcPct val="35000"/>
                    </a:spcAft>
                    <a:defRPr/>
                  </a:pPr>
                  <a:r>
                    <a:rPr lang="zh-CN" altLang="en-US" sz="1400" b="1" dirty="0">
                      <a:latin typeface="微软雅黑" pitchFamily="34" charset="-122"/>
                      <a:ea typeface="微软雅黑" pitchFamily="34" charset="-122"/>
                    </a:rPr>
                    <a:t>①</a:t>
                  </a:r>
                  <a:r>
                    <a:rPr lang="zh-CN" altLang="en-US" sz="1400" b="1" dirty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rPr>
                    <a:t>用户</a:t>
                  </a:r>
                  <a:r>
                    <a:rPr lang="zh-CN" altLang="en-US" sz="1400" b="1" dirty="0" smtClea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rPr>
                    <a:t>自助</a:t>
                  </a:r>
                  <a:endParaRPr lang="en-US" altLang="zh-CN" sz="1400" b="1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  <a:p>
                  <a:pPr algn="ctr" defTabSz="598895">
                    <a:lnSpc>
                      <a:spcPct val="110000"/>
                    </a:lnSpc>
                    <a:spcAft>
                      <a:spcPct val="35000"/>
                    </a:spcAft>
                    <a:defRPr/>
                  </a:pPr>
                  <a:r>
                    <a:rPr lang="zh-CN" altLang="en-US" sz="1400" b="1" dirty="0" smtClea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rPr>
                    <a:t>服务</a:t>
                  </a:r>
                  <a:endParaRPr lang="zh-CN" altLang="en-US" sz="1400" b="1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79" name="矩形 78"/>
                <p:cNvSpPr/>
                <p:nvPr/>
              </p:nvSpPr>
              <p:spPr bwMode="auto">
                <a:xfrm>
                  <a:off x="0" y="804648"/>
                  <a:ext cx="1548000" cy="286401"/>
                </a:xfrm>
                <a:prstGeom prst="rect">
                  <a:avLst/>
                </a:prstGeom>
                <a:ln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lIns="8553" tIns="8553" rIns="8553" bIns="8553" spcCol="951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598895">
                    <a:lnSpc>
                      <a:spcPct val="110000"/>
                    </a:lnSpc>
                    <a:spcAft>
                      <a:spcPct val="35000"/>
                    </a:spcAft>
                    <a:defRPr/>
                  </a:pPr>
                  <a:r>
                    <a:rPr lang="zh-CN" altLang="en-US" sz="140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itchFamily="34" charset="-122"/>
                      <a:ea typeface="微软雅黑" pitchFamily="34" charset="-122"/>
                    </a:rPr>
                    <a:t>终端远程锁定</a:t>
                  </a:r>
                </a:p>
              </p:txBody>
            </p:sp>
          </p:grpSp>
          <p:sp>
            <p:nvSpPr>
              <p:cNvPr id="75" name="矩形 74"/>
              <p:cNvSpPr/>
              <p:nvPr/>
            </p:nvSpPr>
            <p:spPr bwMode="auto">
              <a:xfrm>
                <a:off x="28574" y="1519154"/>
                <a:ext cx="1548001" cy="381868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lIns="8553" tIns="8553" rIns="8553" bIns="8553" spcCol="951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598895">
                  <a:lnSpc>
                    <a:spcPct val="110000"/>
                  </a:lnSpc>
                  <a:spcAft>
                    <a:spcPct val="35000"/>
                  </a:spcAft>
                  <a:defRPr/>
                </a:pPr>
                <a:r>
                  <a:rPr lang="zh-CN" altLang="en-US"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终端消息发送</a:t>
                </a:r>
              </a:p>
            </p:txBody>
          </p:sp>
          <p:sp>
            <p:nvSpPr>
              <p:cNvPr id="76" name="矩形 75"/>
              <p:cNvSpPr/>
              <p:nvPr/>
            </p:nvSpPr>
            <p:spPr bwMode="auto">
              <a:xfrm>
                <a:off x="19050" y="2011334"/>
                <a:ext cx="1548000" cy="381868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lIns="8553" tIns="8553" rIns="8553" bIns="8553" spcCol="951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598895">
                  <a:lnSpc>
                    <a:spcPct val="110000"/>
                  </a:lnSpc>
                  <a:spcAft>
                    <a:spcPct val="35000"/>
                  </a:spcAft>
                  <a:defRPr/>
                </a:pPr>
                <a:r>
                  <a:rPr lang="zh-CN" altLang="en-US"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终端铃音提示</a:t>
                </a: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3323968" y="1559"/>
              <a:ext cx="1586100" cy="3325093"/>
              <a:chOff x="3323968" y="1559"/>
              <a:chExt cx="1586100" cy="3325093"/>
            </a:xfrm>
          </p:grpSpPr>
          <p:grpSp>
            <p:nvGrpSpPr>
              <p:cNvPr id="66" name="组合 65"/>
              <p:cNvGrpSpPr/>
              <p:nvPr/>
            </p:nvGrpSpPr>
            <p:grpSpPr>
              <a:xfrm>
                <a:off x="3323968" y="1559"/>
                <a:ext cx="1548000" cy="2892143"/>
                <a:chOff x="3323968" y="1559"/>
                <a:chExt cx="1548000" cy="2169106"/>
              </a:xfrm>
            </p:grpSpPr>
            <p:sp>
              <p:nvSpPr>
                <p:cNvPr id="68" name="矩形 67"/>
                <p:cNvSpPr/>
                <p:nvPr/>
              </p:nvSpPr>
              <p:spPr bwMode="auto">
                <a:xfrm>
                  <a:off x="3323968" y="1559"/>
                  <a:ext cx="1548000" cy="286401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8553" tIns="8553" rIns="8553" bIns="8553" spcCol="951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598895">
                    <a:lnSpc>
                      <a:spcPct val="110000"/>
                    </a:lnSpc>
                    <a:spcAft>
                      <a:spcPct val="35000"/>
                    </a:spcAft>
                    <a:defRPr/>
                  </a:pPr>
                  <a:r>
                    <a:rPr lang="zh-CN" altLang="en-US" sz="1400" b="1">
                      <a:latin typeface="微软雅黑" pitchFamily="34" charset="-122"/>
                      <a:ea typeface="微软雅黑" pitchFamily="34" charset="-122"/>
                    </a:rPr>
                    <a:t>③</a:t>
                  </a:r>
                  <a:r>
                    <a:rPr lang="zh-CN" altLang="en-US" sz="1400" b="1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rPr>
                    <a:t>设备管理</a:t>
                  </a:r>
                </a:p>
              </p:txBody>
            </p:sp>
            <p:sp>
              <p:nvSpPr>
                <p:cNvPr id="69" name="矩形 68"/>
                <p:cNvSpPr/>
                <p:nvPr/>
              </p:nvSpPr>
              <p:spPr bwMode="auto">
                <a:xfrm>
                  <a:off x="3323968" y="402518"/>
                  <a:ext cx="1548000" cy="286401"/>
                </a:xfrm>
                <a:prstGeom prst="rect">
                  <a:avLst/>
                </a:prstGeom>
                <a:ln/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square" lIns="8553" tIns="8553" rIns="8553" bIns="8553" spcCol="951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598895">
                    <a:lnSpc>
                      <a:spcPct val="110000"/>
                    </a:lnSpc>
                    <a:spcAft>
                      <a:spcPct val="35000"/>
                    </a:spcAft>
                    <a:defRPr/>
                  </a:pPr>
                  <a:r>
                    <a:rPr lang="zh-CN" altLang="en-US" sz="140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itchFamily="34" charset="-122"/>
                      <a:ea typeface="微软雅黑" pitchFamily="34" charset="-122"/>
                    </a:rPr>
                    <a:t>安全策略远程下发</a:t>
                  </a:r>
                </a:p>
              </p:txBody>
            </p:sp>
            <p:sp>
              <p:nvSpPr>
                <p:cNvPr id="70" name="矩形 69"/>
                <p:cNvSpPr/>
                <p:nvPr/>
              </p:nvSpPr>
              <p:spPr bwMode="auto">
                <a:xfrm>
                  <a:off x="3323968" y="786332"/>
                  <a:ext cx="1548000" cy="286401"/>
                </a:xfrm>
                <a:prstGeom prst="rect">
                  <a:avLst/>
                </a:prstGeom>
                <a:ln/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square" lIns="8553" tIns="8553" rIns="8553" bIns="8553" spcCol="951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598895">
                    <a:lnSpc>
                      <a:spcPct val="110000"/>
                    </a:lnSpc>
                    <a:spcAft>
                      <a:spcPct val="35000"/>
                    </a:spcAft>
                    <a:defRPr/>
                  </a:pPr>
                  <a:r>
                    <a:rPr lang="zh-CN" altLang="en-US" sz="140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itchFamily="34" charset="-122"/>
                      <a:ea typeface="微软雅黑" pitchFamily="34" charset="-122"/>
                    </a:rPr>
                    <a:t>远程解锁锁定</a:t>
                  </a:r>
                </a:p>
              </p:txBody>
            </p:sp>
            <p:sp>
              <p:nvSpPr>
                <p:cNvPr id="71" name="矩形 70"/>
                <p:cNvSpPr/>
                <p:nvPr/>
              </p:nvSpPr>
              <p:spPr bwMode="auto">
                <a:xfrm>
                  <a:off x="3323968" y="1154950"/>
                  <a:ext cx="1548000" cy="286401"/>
                </a:xfrm>
                <a:prstGeom prst="rect">
                  <a:avLst/>
                </a:prstGeom>
                <a:ln/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square" lIns="8553" tIns="8553" rIns="8553" bIns="8553" spcCol="951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598895">
                    <a:lnSpc>
                      <a:spcPct val="110000"/>
                    </a:lnSpc>
                    <a:spcAft>
                      <a:spcPct val="35000"/>
                    </a:spcAft>
                    <a:defRPr/>
                  </a:pPr>
                  <a:r>
                    <a:rPr lang="en-US" altLang="zh-CN" sz="140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itchFamily="34" charset="-122"/>
                      <a:ea typeface="微软雅黑" pitchFamily="34" charset="-122"/>
                    </a:rPr>
                    <a:t>ROOT</a:t>
                  </a:r>
                  <a:r>
                    <a:rPr lang="zh-CN" altLang="en-US" sz="140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itchFamily="34" charset="-122"/>
                      <a:ea typeface="微软雅黑" pitchFamily="34" charset="-122"/>
                    </a:rPr>
                    <a:t>检测策略</a:t>
                  </a:r>
                </a:p>
              </p:txBody>
            </p:sp>
            <p:sp>
              <p:nvSpPr>
                <p:cNvPr id="72" name="矩形 71"/>
                <p:cNvSpPr/>
                <p:nvPr/>
              </p:nvSpPr>
              <p:spPr bwMode="auto">
                <a:xfrm>
                  <a:off x="3323968" y="1884264"/>
                  <a:ext cx="1548000" cy="286401"/>
                </a:xfrm>
                <a:prstGeom prst="rect">
                  <a:avLst/>
                </a:prstGeom>
                <a:ln/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square" lIns="8553" tIns="8553" rIns="8553" bIns="8553" spcCol="951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598895">
                    <a:lnSpc>
                      <a:spcPct val="110000"/>
                    </a:lnSpc>
                    <a:spcAft>
                      <a:spcPct val="35000"/>
                    </a:spcAft>
                    <a:defRPr/>
                  </a:pPr>
                  <a:r>
                    <a:rPr lang="zh-CN" altLang="en-US" sz="140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itchFamily="34" charset="-122"/>
                      <a:ea typeface="微软雅黑" pitchFamily="34" charset="-122"/>
                    </a:rPr>
                    <a:t>硬件模块禁用策略</a:t>
                  </a:r>
                </a:p>
              </p:txBody>
            </p:sp>
            <p:sp>
              <p:nvSpPr>
                <p:cNvPr id="73" name="矩形 72"/>
                <p:cNvSpPr/>
                <p:nvPr/>
              </p:nvSpPr>
              <p:spPr bwMode="auto">
                <a:xfrm>
                  <a:off x="3323968" y="1507723"/>
                  <a:ext cx="1548000" cy="286401"/>
                </a:xfrm>
                <a:prstGeom prst="rect">
                  <a:avLst/>
                </a:prstGeom>
                <a:ln/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square" lIns="8553" tIns="8553" rIns="8553" bIns="8553" spcCol="951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598895">
                    <a:lnSpc>
                      <a:spcPct val="110000"/>
                    </a:lnSpc>
                    <a:spcAft>
                      <a:spcPct val="35000"/>
                    </a:spcAft>
                    <a:defRPr/>
                  </a:pPr>
                  <a:r>
                    <a:rPr lang="zh-CN" altLang="en-US" sz="140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itchFamily="34" charset="-122"/>
                      <a:ea typeface="微软雅黑" pitchFamily="34" charset="-122"/>
                    </a:rPr>
                    <a:t>终端密码策略</a:t>
                  </a:r>
                </a:p>
              </p:txBody>
            </p:sp>
          </p:grpSp>
          <p:sp>
            <p:nvSpPr>
              <p:cNvPr id="67" name="矩形 66"/>
              <p:cNvSpPr/>
              <p:nvPr/>
            </p:nvSpPr>
            <p:spPr bwMode="auto">
              <a:xfrm>
                <a:off x="3324128" y="2944784"/>
                <a:ext cx="1585940" cy="381868"/>
              </a:xfrm>
              <a:prstGeom prst="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lIns="8553" tIns="8553" rIns="8553" bIns="8553" spcCol="951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598895">
                  <a:lnSpc>
                    <a:spcPct val="110000"/>
                  </a:lnSpc>
                  <a:spcAft>
                    <a:spcPct val="35000"/>
                  </a:spcAft>
                  <a:defRPr/>
                </a:pPr>
                <a:r>
                  <a:rPr lang="zh-CN" altLang="en-US"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合规策略判定</a:t>
                </a:r>
              </a:p>
            </p:txBody>
          </p:sp>
        </p:grpSp>
        <p:grpSp>
          <p:nvGrpSpPr>
            <p:cNvPr id="57" name="组合 56"/>
            <p:cNvGrpSpPr/>
            <p:nvPr/>
          </p:nvGrpSpPr>
          <p:grpSpPr>
            <a:xfrm>
              <a:off x="6619104" y="1559"/>
              <a:ext cx="1600873" cy="3321167"/>
              <a:chOff x="6619104" y="1559"/>
              <a:chExt cx="1600873" cy="3321167"/>
            </a:xfrm>
          </p:grpSpPr>
          <p:grpSp>
            <p:nvGrpSpPr>
              <p:cNvPr id="58" name="组合 57"/>
              <p:cNvGrpSpPr/>
              <p:nvPr/>
            </p:nvGrpSpPr>
            <p:grpSpPr>
              <a:xfrm>
                <a:off x="6619104" y="1559"/>
                <a:ext cx="1548000" cy="2892143"/>
                <a:chOff x="6619104" y="1559"/>
                <a:chExt cx="1548000" cy="2169106"/>
              </a:xfrm>
            </p:grpSpPr>
            <p:sp>
              <p:nvSpPr>
                <p:cNvPr id="60" name="矩形 59"/>
                <p:cNvSpPr/>
                <p:nvPr/>
              </p:nvSpPr>
              <p:spPr bwMode="auto">
                <a:xfrm>
                  <a:off x="6619104" y="1559"/>
                  <a:ext cx="1548000" cy="286401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8553" tIns="8553" rIns="8553" bIns="8553" spcCol="951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598895">
                    <a:lnSpc>
                      <a:spcPct val="110000"/>
                    </a:lnSpc>
                    <a:spcAft>
                      <a:spcPct val="35000"/>
                    </a:spcAft>
                    <a:defRPr/>
                  </a:pPr>
                  <a:r>
                    <a:rPr lang="zh-CN" altLang="en-US" sz="1400" b="1">
                      <a:latin typeface="微软雅黑" pitchFamily="34" charset="-122"/>
                      <a:ea typeface="微软雅黑" pitchFamily="34" charset="-122"/>
                    </a:rPr>
                    <a:t>⑤</a:t>
                  </a:r>
                  <a:r>
                    <a:rPr lang="zh-CN" altLang="en-US" sz="1400" b="1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rPr>
                    <a:t>安全管控</a:t>
                  </a:r>
                </a:p>
              </p:txBody>
            </p:sp>
            <p:sp>
              <p:nvSpPr>
                <p:cNvPr id="61" name="矩形 60"/>
                <p:cNvSpPr/>
                <p:nvPr/>
              </p:nvSpPr>
              <p:spPr bwMode="auto">
                <a:xfrm>
                  <a:off x="6619104" y="402518"/>
                  <a:ext cx="1548000" cy="286401"/>
                </a:xfrm>
                <a:prstGeom prst="rect">
                  <a:avLst/>
                </a:prstGeom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lIns="8553" tIns="8553" rIns="8553" bIns="8553" spcCol="951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598895">
                    <a:lnSpc>
                      <a:spcPct val="110000"/>
                    </a:lnSpc>
                    <a:spcAft>
                      <a:spcPct val="35000"/>
                    </a:spcAft>
                    <a:defRPr/>
                  </a:pPr>
                  <a:r>
                    <a:rPr lang="zh-CN" altLang="en-US" sz="140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itchFamily="34" charset="-122"/>
                      <a:ea typeface="微软雅黑" pitchFamily="34" charset="-122"/>
                    </a:rPr>
                    <a:t>准入检查</a:t>
                  </a:r>
                </a:p>
              </p:txBody>
            </p:sp>
            <p:sp>
              <p:nvSpPr>
                <p:cNvPr id="62" name="矩形 61"/>
                <p:cNvSpPr/>
                <p:nvPr/>
              </p:nvSpPr>
              <p:spPr bwMode="auto">
                <a:xfrm>
                  <a:off x="6619104" y="786332"/>
                  <a:ext cx="1548000" cy="286401"/>
                </a:xfrm>
                <a:prstGeom prst="rect">
                  <a:avLst/>
                </a:prstGeom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lIns="8553" tIns="8553" rIns="8553" bIns="8553" spcCol="951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598895">
                    <a:lnSpc>
                      <a:spcPct val="110000"/>
                    </a:lnSpc>
                    <a:spcAft>
                      <a:spcPct val="35000"/>
                    </a:spcAft>
                    <a:defRPr/>
                  </a:pPr>
                  <a:r>
                    <a:rPr lang="zh-CN" altLang="en-US" sz="140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itchFamily="34" charset="-122"/>
                      <a:ea typeface="微软雅黑" pitchFamily="34" charset="-122"/>
                    </a:rPr>
                    <a:t>接入认证</a:t>
                  </a:r>
                </a:p>
              </p:txBody>
            </p:sp>
            <p:sp>
              <p:nvSpPr>
                <p:cNvPr id="63" name="矩形 62"/>
                <p:cNvSpPr/>
                <p:nvPr/>
              </p:nvSpPr>
              <p:spPr bwMode="auto">
                <a:xfrm>
                  <a:off x="6619104" y="1507723"/>
                  <a:ext cx="1548000" cy="286401"/>
                </a:xfrm>
                <a:prstGeom prst="rect">
                  <a:avLst/>
                </a:prstGeom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lIns="8553" tIns="8553" rIns="8553" bIns="8553" spcCol="951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598895">
                    <a:lnSpc>
                      <a:spcPct val="110000"/>
                    </a:lnSpc>
                    <a:spcAft>
                      <a:spcPct val="35000"/>
                    </a:spcAft>
                    <a:defRPr/>
                  </a:pPr>
                  <a:r>
                    <a:rPr lang="en-US" altLang="zh-CN" sz="140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itchFamily="34" charset="-122"/>
                      <a:ea typeface="微软雅黑" pitchFamily="34" charset="-122"/>
                    </a:rPr>
                    <a:t>GPS</a:t>
                  </a:r>
                  <a:r>
                    <a:rPr lang="zh-CN" altLang="en-US" sz="140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itchFamily="34" charset="-122"/>
                      <a:ea typeface="微软雅黑" pitchFamily="34" charset="-122"/>
                    </a:rPr>
                    <a:t>定位</a:t>
                  </a:r>
                </a:p>
              </p:txBody>
            </p:sp>
            <p:sp>
              <p:nvSpPr>
                <p:cNvPr id="64" name="矩形 63"/>
                <p:cNvSpPr/>
                <p:nvPr/>
              </p:nvSpPr>
              <p:spPr bwMode="auto">
                <a:xfrm>
                  <a:off x="6619104" y="1154950"/>
                  <a:ext cx="1548000" cy="286401"/>
                </a:xfrm>
                <a:prstGeom prst="rect">
                  <a:avLst/>
                </a:prstGeom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lIns="8553" tIns="8553" rIns="8553" bIns="8553" spcCol="951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598895">
                    <a:lnSpc>
                      <a:spcPct val="110000"/>
                    </a:lnSpc>
                    <a:spcAft>
                      <a:spcPct val="35000"/>
                    </a:spcAft>
                    <a:defRPr/>
                  </a:pPr>
                  <a:r>
                    <a:rPr lang="zh-CN" altLang="en-US" sz="140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itchFamily="34" charset="-122"/>
                      <a:ea typeface="微软雅黑" pitchFamily="34" charset="-122"/>
                    </a:rPr>
                    <a:t>远程锁定</a:t>
                  </a:r>
                </a:p>
              </p:txBody>
            </p:sp>
            <p:sp>
              <p:nvSpPr>
                <p:cNvPr id="65" name="矩形 64"/>
                <p:cNvSpPr/>
                <p:nvPr/>
              </p:nvSpPr>
              <p:spPr bwMode="auto">
                <a:xfrm>
                  <a:off x="6619104" y="1884264"/>
                  <a:ext cx="1548000" cy="286401"/>
                </a:xfrm>
                <a:prstGeom prst="rect">
                  <a:avLst/>
                </a:prstGeom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lIns="8553" tIns="8553" rIns="8553" bIns="8553" spcCol="951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598895">
                    <a:lnSpc>
                      <a:spcPct val="110000"/>
                    </a:lnSpc>
                    <a:spcAft>
                      <a:spcPct val="35000"/>
                    </a:spcAft>
                    <a:defRPr/>
                  </a:pPr>
                  <a:r>
                    <a:rPr lang="zh-CN" altLang="en-US" sz="1400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itchFamily="34" charset="-122"/>
                      <a:ea typeface="微软雅黑" pitchFamily="34" charset="-122"/>
                    </a:rPr>
                    <a:t>远程卸载管理应用</a:t>
                  </a:r>
                </a:p>
              </p:txBody>
            </p:sp>
          </p:grpSp>
          <p:sp>
            <p:nvSpPr>
              <p:cNvPr id="59" name="矩形 58"/>
              <p:cNvSpPr/>
              <p:nvPr/>
            </p:nvSpPr>
            <p:spPr bwMode="auto">
              <a:xfrm>
                <a:off x="6628628" y="2948946"/>
                <a:ext cx="1591349" cy="373780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8553" tIns="8553" rIns="8553" bIns="8553" spcCol="951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598895">
                  <a:lnSpc>
                    <a:spcPct val="110000"/>
                  </a:lnSpc>
                  <a:spcAft>
                    <a:spcPct val="35000"/>
                  </a:spcAft>
                  <a:defRPr/>
                </a:pPr>
                <a:r>
                  <a:rPr lang="zh-CN" altLang="en-US"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证书身份绑定</a:t>
                </a:r>
              </a:p>
            </p:txBody>
          </p:sp>
        </p:grpSp>
      </p:grpSp>
      <p:sp>
        <p:nvSpPr>
          <p:cNvPr id="100" name="标题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14654"/>
          </a:xfrm>
          <a:noFill/>
          <a:extLst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n-cs"/>
              </a:rPr>
              <a:t>服务管理平台核心功能</a:t>
            </a:r>
            <a:endParaRPr lang="zh-CN" alt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8869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2"/>
          <p:cNvSpPr txBox="1">
            <a:spLocks/>
          </p:cNvSpPr>
          <p:nvPr/>
        </p:nvSpPr>
        <p:spPr bwMode="auto">
          <a:xfrm>
            <a:off x="11956" y="188640"/>
            <a:ext cx="7415117" cy="56237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50000">
                <a:schemeClr val="accent1">
                  <a:tint val="44500"/>
                  <a:satMod val="160000"/>
                  <a:alpha val="34000"/>
                </a:schemeClr>
              </a:gs>
              <a:gs pos="100000">
                <a:schemeClr val="accent1">
                  <a:lumMod val="40000"/>
                  <a:lumOff val="60000"/>
                  <a:alpha val="32000"/>
                </a:schemeClr>
              </a:gs>
            </a:gsLst>
            <a:lin ang="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2800" b="1">
                <a:solidFill>
                  <a:srgbClr val="0000C4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4"/>
                </a:solidFill>
                <a:latin typeface="微软雅黑" pitchFamily="34" charset="-122"/>
                <a:ea typeface="微软雅黑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4"/>
                </a:solidFill>
                <a:latin typeface="微软雅黑" pitchFamily="34" charset="-122"/>
                <a:ea typeface="微软雅黑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4"/>
                </a:solidFill>
                <a:latin typeface="微软雅黑" pitchFamily="34" charset="-122"/>
                <a:ea typeface="微软雅黑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C4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华文细黑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华文细黑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华文细黑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l"/>
            <a:r>
              <a:rPr lang="zh-CN" altLang="en-US" sz="2400" b="0" dirty="0"/>
              <a:t>服务平台</a:t>
            </a:r>
            <a:r>
              <a:rPr lang="zh-CN" altLang="en-US" sz="2400" b="0" dirty="0" smtClean="0"/>
              <a:t>管理</a:t>
            </a:r>
            <a:endParaRPr lang="zh-CN" altLang="en-US" sz="2400" b="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930177"/>
              </p:ext>
            </p:extLst>
          </p:nvPr>
        </p:nvGraphicFramePr>
        <p:xfrm>
          <a:off x="395536" y="3573016"/>
          <a:ext cx="8280920" cy="2646045"/>
        </p:xfrm>
        <a:graphic>
          <a:graphicData uri="http://schemas.openxmlformats.org/drawingml/2006/table">
            <a:tbl>
              <a:tblPr>
                <a:effectLst>
                  <a:reflection blurRad="6350" stA="50000" endA="300" endPos="38500" dist="50800" dir="5400000" sy="-100000" algn="bl" rotWithShape="0"/>
                </a:effectLst>
                <a:tableStyleId>{5C22544A-7EE6-4342-B048-85BDC9FD1C3A}</a:tableStyleId>
              </a:tblPr>
              <a:tblGrid>
                <a:gridCol w="1662491"/>
                <a:gridCol w="3080948"/>
                <a:gridCol w="3537481"/>
              </a:tblGrid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u="none" strike="noStrike" dirty="0">
                          <a:effectLst/>
                        </a:rPr>
                        <a:t>功能列表</a:t>
                      </a:r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u="none" strike="noStrike" dirty="0" smtClean="0">
                          <a:effectLst/>
                        </a:rPr>
                        <a:t>用户管理侧</a:t>
                      </a:r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u="none" strike="noStrike" dirty="0">
                          <a:effectLst/>
                        </a:rPr>
                        <a:t>平台管理侧</a:t>
                      </a:r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用户管理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√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设备管理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√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策略管理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√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>
                          <a:effectLst/>
                        </a:rPr>
                        <a:t>安全合规管理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√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>
                          <a:effectLst/>
                        </a:rPr>
                        <a:t>报表管理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√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>
                          <a:effectLst/>
                        </a:rPr>
                        <a:t>应用门户管理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√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√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>
                          <a:effectLst/>
                        </a:rPr>
                        <a:t>系统管理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√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effectLst/>
                        </a:rPr>
                        <a:t>日志管理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√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703495"/>
              </p:ext>
            </p:extLst>
          </p:nvPr>
        </p:nvGraphicFramePr>
        <p:xfrm>
          <a:off x="446856" y="967040"/>
          <a:ext cx="8229600" cy="238995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46473"/>
                <a:gridCol w="7383127"/>
              </a:tblGrid>
              <a:tr h="50638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1" u="none" strike="noStrike" dirty="0">
                          <a:effectLst/>
                        </a:rPr>
                        <a:t>角色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8817" marR="8817" marT="88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1" u="none" strike="noStrike" dirty="0">
                          <a:effectLst/>
                        </a:rPr>
                        <a:t>职责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8817" marR="8817" marT="8817" marB="0" anchor="ctr"/>
                </a:tc>
              </a:tr>
              <a:tr h="75911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u="none" strike="noStrike" dirty="0">
                          <a:effectLst/>
                        </a:rPr>
                        <a:t>平台管理侧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8817" marR="8817" marT="88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1" u="none" strike="noStrike" dirty="0">
                          <a:effectLst/>
                        </a:rPr>
                        <a:t>负责整个平台的运营维护，确保移动设备管理平台以及企业应用门户稳定有效，提供权限模板配置，为用户使用侧提供所需的权限模板。</a:t>
                      </a:r>
                      <a:endParaRPr lang="zh-CN" alt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8817" marR="8817" marT="8817" marB="0" anchor="ctr"/>
                </a:tc>
              </a:tr>
              <a:tr h="112445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u="none" strike="noStrike" dirty="0">
                          <a:effectLst/>
                        </a:rPr>
                        <a:t>用户管理侧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8817" marR="8817" marT="88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1" u="none" strike="noStrike" dirty="0">
                          <a:effectLst/>
                        </a:rPr>
                        <a:t>依靠权限模板所予权限，指导、管理、配置所管辖设备和应用，确保所辖用户设备安全、稳定、符合政务本使用安全标准，政务应用版本有效、可靠，符合设计预期。并向最终使用者提供有效服务。</a:t>
                      </a:r>
                      <a:endParaRPr lang="zh-CN" alt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8817" marR="8817" marT="881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570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2564904"/>
            <a:ext cx="8301608" cy="864096"/>
          </a:xfrm>
        </p:spPr>
        <p:txBody>
          <a:bodyPr/>
          <a:lstStyle/>
          <a:p>
            <a:pPr algn="ctr">
              <a:buNone/>
            </a:pPr>
            <a:r>
              <a:rPr lang="zh-CN" altLang="en-US" sz="40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“国信通”安全即时通讯平台介绍</a:t>
            </a:r>
            <a:endParaRPr lang="zh-CN" altLang="en-US" sz="40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平台定位</a:t>
            </a:r>
          </a:p>
        </p:txBody>
      </p:sp>
      <p:sp>
        <p:nvSpPr>
          <p:cNvPr id="512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服务对象</a:t>
            </a:r>
            <a:endParaRPr lang="en-US" altLang="zh-CN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400" dirty="0" smtClean="0"/>
              <a:t>政府机关、企事业单位、大型国企央企、及相关的服务机构和服务人员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endParaRPr lang="en-US" altLang="zh-CN" sz="1000" dirty="0" smtClean="0"/>
          </a:p>
          <a:p>
            <a:pPr>
              <a:lnSpc>
                <a:spcPct val="150000"/>
              </a:lnSpc>
            </a:pPr>
            <a:r>
              <a:rPr lang="zh-CN" altLang="en-US" sz="2400" dirty="0" smtClean="0"/>
              <a:t>定位</a:t>
            </a:r>
            <a:endParaRPr lang="en-US" altLang="zh-CN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400" dirty="0" smtClean="0"/>
              <a:t>对非国家秘密，个人敏感信息和工作敏感信息在存储、通讯过程中进行安全保护</a:t>
            </a:r>
            <a:endParaRPr lang="en-US" altLang="zh-CN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9338" y="1547565"/>
            <a:ext cx="998537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图片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0800" y="1557090"/>
            <a:ext cx="998538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图片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8163" y="1557090"/>
            <a:ext cx="995362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图片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13525" y="1557090"/>
            <a:ext cx="993775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文本框 8"/>
          <p:cNvSpPr txBox="1">
            <a:spLocks noChangeArrowheads="1"/>
          </p:cNvSpPr>
          <p:nvPr/>
        </p:nvSpPr>
        <p:spPr bwMode="auto">
          <a:xfrm>
            <a:off x="3317875" y="4689078"/>
            <a:ext cx="24701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本机数据存储加密。密码登陆、保护消息、定时删除、阅后即焚、远程擦除，等等</a:t>
            </a:r>
          </a:p>
        </p:txBody>
      </p:sp>
      <p:sp>
        <p:nvSpPr>
          <p:cNvPr id="8199" name="矩形 9"/>
          <p:cNvSpPr>
            <a:spLocks noChangeArrowheads="1"/>
          </p:cNvSpPr>
          <p:nvPr/>
        </p:nvSpPr>
        <p:spPr bwMode="auto">
          <a:xfrm>
            <a:off x="467545" y="4689078"/>
            <a:ext cx="25169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通信过程端到端全程加密。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国家电子政务认证服务资质</a:t>
            </a:r>
            <a:r>
              <a:rPr lang="zh-CN" altLang="en-US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，使用安心放心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200" name="矩形 10"/>
          <p:cNvSpPr>
            <a:spLocks noChangeArrowheads="1"/>
          </p:cNvSpPr>
          <p:nvPr/>
        </p:nvSpPr>
        <p:spPr bwMode="auto">
          <a:xfrm>
            <a:off x="6143624" y="4689078"/>
            <a:ext cx="23145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提供重要数据云端加密存储功能，异地快速获取和同步，保障用户隐私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201" name="椭圆 15"/>
          <p:cNvSpPr>
            <a:spLocks noChangeArrowheads="1"/>
          </p:cNvSpPr>
          <p:nvPr/>
        </p:nvSpPr>
        <p:spPr bwMode="auto">
          <a:xfrm>
            <a:off x="3923928" y="1340768"/>
            <a:ext cx="1224136" cy="1156122"/>
          </a:xfrm>
          <a:prstGeom prst="ellipse">
            <a:avLst/>
          </a:prstGeom>
          <a:ln>
            <a:headEnd/>
            <a:tailEnd type="diamond" w="lg" len="lg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charset="0"/>
              <a:buNone/>
            </a:pP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202" name="椭圆 16"/>
          <p:cNvSpPr>
            <a:spLocks noChangeArrowheads="1"/>
          </p:cNvSpPr>
          <p:nvPr/>
        </p:nvSpPr>
        <p:spPr bwMode="auto">
          <a:xfrm>
            <a:off x="3419872" y="2242890"/>
            <a:ext cx="1188641" cy="1182687"/>
          </a:xfrm>
          <a:prstGeom prst="ellipse">
            <a:avLst/>
          </a:prstGeom>
          <a:ln>
            <a:headEnd/>
            <a:tailEnd type="diamond" w="lg" len="lg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charset="0"/>
              <a:buNone/>
            </a:pP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203" name="椭圆 17"/>
          <p:cNvSpPr>
            <a:spLocks noChangeArrowheads="1"/>
          </p:cNvSpPr>
          <p:nvPr/>
        </p:nvSpPr>
        <p:spPr bwMode="auto">
          <a:xfrm>
            <a:off x="4388421" y="2242890"/>
            <a:ext cx="1191691" cy="1182687"/>
          </a:xfrm>
          <a:prstGeom prst="ellipse">
            <a:avLst/>
          </a:prstGeom>
          <a:ln>
            <a:headEnd/>
            <a:tailEnd type="diamond" w="lg" len="lg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charset="0"/>
              <a:buNone/>
            </a:pP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204" name="矩形 12"/>
          <p:cNvSpPr>
            <a:spLocks noChangeArrowheads="1"/>
          </p:cNvSpPr>
          <p:nvPr/>
        </p:nvSpPr>
        <p:spPr bwMode="auto">
          <a:xfrm>
            <a:off x="4054475" y="1626940"/>
            <a:ext cx="952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zh-CN" altLang="en-US" sz="120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政务</a:t>
            </a:r>
            <a:r>
              <a:rPr lang="en-US" altLang="zh-CN" sz="120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CA</a:t>
            </a:r>
            <a:r>
              <a:rPr lang="zh-CN" altLang="en-US" sz="120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加密</a:t>
            </a:r>
            <a:r>
              <a:rPr lang="zh-CN" altLang="en-US" sz="12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认证</a:t>
            </a:r>
            <a:endParaRPr lang="zh-CN" altLang="en-US" sz="1200">
              <a:ea typeface="微软雅黑" pitchFamily="34" charset="-122"/>
            </a:endParaRPr>
          </a:p>
        </p:txBody>
      </p:sp>
      <p:sp>
        <p:nvSpPr>
          <p:cNvPr id="8205" name="矩形 18"/>
          <p:cNvSpPr>
            <a:spLocks noChangeArrowheads="1"/>
          </p:cNvSpPr>
          <p:nvPr/>
        </p:nvSpPr>
        <p:spPr bwMode="auto">
          <a:xfrm>
            <a:off x="3706689" y="2564904"/>
            <a:ext cx="6492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zh-CN" altLang="en-US" sz="1200">
                <a:ea typeface="微软雅黑" pitchFamily="34" charset="-122"/>
              </a:rPr>
              <a:t>安全</a:t>
            </a:r>
            <a:endParaRPr lang="en-US" altLang="zh-CN" sz="1200">
              <a:ea typeface="微软雅黑" pitchFamily="34" charset="-122"/>
            </a:endParaRPr>
          </a:p>
          <a:p>
            <a:pPr algn="ctr">
              <a:buFont typeface="Arial" charset="0"/>
              <a:buNone/>
            </a:pPr>
            <a:r>
              <a:rPr lang="zh-CN" altLang="en-US" sz="1200">
                <a:ea typeface="微软雅黑" pitchFamily="34" charset="-122"/>
              </a:rPr>
              <a:t>云平台</a:t>
            </a:r>
          </a:p>
        </p:txBody>
      </p:sp>
      <p:sp>
        <p:nvSpPr>
          <p:cNvPr id="8206" name="矩形 19"/>
          <p:cNvSpPr>
            <a:spLocks noChangeArrowheads="1"/>
          </p:cNvSpPr>
          <p:nvPr/>
        </p:nvSpPr>
        <p:spPr bwMode="auto">
          <a:xfrm>
            <a:off x="4684638" y="2534990"/>
            <a:ext cx="6794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12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安全通讯保障</a:t>
            </a:r>
            <a:endParaRPr lang="zh-CN" altLang="en-US" sz="1200">
              <a:ea typeface="微软雅黑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3705225" y="4581128"/>
            <a:ext cx="195738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8" name="文本框 20"/>
          <p:cNvSpPr txBox="1">
            <a:spLocks noChangeArrowheads="1"/>
          </p:cNvSpPr>
          <p:nvPr/>
        </p:nvSpPr>
        <p:spPr bwMode="auto">
          <a:xfrm>
            <a:off x="3338512" y="4139952"/>
            <a:ext cx="24495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zh-CN" altLang="en-US" sz="2800" dirty="0">
                <a:solidFill>
                  <a:srgbClr val="0281CA"/>
                </a:solidFill>
                <a:latin typeface="微软雅黑" pitchFamily="34" charset="-122"/>
                <a:ea typeface="微软雅黑" pitchFamily="34" charset="-122"/>
              </a:rPr>
              <a:t>本地存储加密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6115050" y="4585890"/>
            <a:ext cx="195738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0" name="文本框 25"/>
          <p:cNvSpPr txBox="1">
            <a:spLocks noChangeArrowheads="1"/>
          </p:cNvSpPr>
          <p:nvPr/>
        </p:nvSpPr>
        <p:spPr bwMode="auto">
          <a:xfrm>
            <a:off x="6000750" y="4149080"/>
            <a:ext cx="28197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zh-CN" altLang="en-US" sz="2800" dirty="0">
                <a:solidFill>
                  <a:srgbClr val="0281CA"/>
                </a:solidFill>
                <a:latin typeface="微软雅黑" pitchFamily="34" charset="-122"/>
                <a:ea typeface="微软雅黑" pitchFamily="34" charset="-122"/>
              </a:rPr>
              <a:t>云端存储加密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683568" y="4590653"/>
            <a:ext cx="195738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2" name="文本框 27"/>
          <p:cNvSpPr txBox="1">
            <a:spLocks noChangeArrowheads="1"/>
          </p:cNvSpPr>
          <p:nvPr/>
        </p:nvSpPr>
        <p:spPr bwMode="auto">
          <a:xfrm>
            <a:off x="251521" y="4139952"/>
            <a:ext cx="28107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zh-CN" altLang="en-US" sz="2800" dirty="0">
                <a:solidFill>
                  <a:srgbClr val="0281CA"/>
                </a:solidFill>
                <a:latin typeface="微软雅黑" pitchFamily="34" charset="-122"/>
                <a:ea typeface="微软雅黑" pitchFamily="34" charset="-122"/>
              </a:rPr>
              <a:t>通信过程加密</a:t>
            </a:r>
          </a:p>
        </p:txBody>
      </p:sp>
      <p:sp>
        <p:nvSpPr>
          <p:cNvPr id="8213" name="矩形 25"/>
          <p:cNvSpPr>
            <a:spLocks noChangeArrowheads="1"/>
          </p:cNvSpPr>
          <p:nvPr/>
        </p:nvSpPr>
        <p:spPr bwMode="auto">
          <a:xfrm>
            <a:off x="3286125" y="3639890"/>
            <a:ext cx="29543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全方位安全加密技术</a:t>
            </a:r>
            <a:endParaRPr lang="zh-CN" altLang="en-US"/>
          </a:p>
        </p:txBody>
      </p:sp>
      <p:sp>
        <p:nvSpPr>
          <p:cNvPr id="8214" name="标题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772400" cy="533400"/>
          </a:xfrm>
        </p:spPr>
        <p:txBody>
          <a:bodyPr/>
          <a:lstStyle/>
          <a:p>
            <a:r>
              <a:rPr lang="zh-CN" altLang="en-US" sz="4000" dirty="0" smtClean="0"/>
              <a:t>“国信通”全方位安全设计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汇报提纲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451917"/>
            <a:ext cx="8640960" cy="4785395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zh-CN" alt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itchFamily="2" charset="-122"/>
                <a:ea typeface="华文仿宋" pitchFamily="2" charset="-122"/>
              </a:rPr>
              <a:t>一、安全政务本运营模式与建设</a:t>
            </a:r>
            <a:endParaRPr lang="en-US" altLang="zh-CN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仿宋" pitchFamily="2" charset="-122"/>
              <a:ea typeface="华文仿宋" pitchFamily="2" charset="-122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CN" alt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itchFamily="2" charset="-122"/>
                <a:ea typeface="华文仿宋" pitchFamily="2" charset="-122"/>
              </a:rPr>
              <a:t>二、“国信通”安全即时通讯平台</a:t>
            </a:r>
            <a:endParaRPr lang="en-US" altLang="zh-CN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仿宋" pitchFamily="2" charset="-122"/>
              <a:ea typeface="华文仿宋" pitchFamily="2" charset="-122"/>
            </a:endParaRPr>
          </a:p>
          <a:p>
            <a:pPr marL="0" lvl="0" indent="0">
              <a:lnSpc>
                <a:spcPct val="150000"/>
              </a:lnSpc>
              <a:buNone/>
            </a:pPr>
            <a:endParaRPr lang="en-US" altLang="zh-CN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仿宋" pitchFamily="2" charset="-122"/>
              <a:ea typeface="华文仿宋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zh-CN" altLang="en-US" dirty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841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19256" cy="1066130"/>
          </a:xfrm>
        </p:spPr>
        <p:txBody>
          <a:bodyPr/>
          <a:lstStyle/>
          <a:p>
            <a:r>
              <a:rPr lang="zh-CN" altLang="en-US" dirty="0" smtClean="0"/>
              <a:t>“国信通”丰富的安全功能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idx="1"/>
          </p:nvPr>
        </p:nvSpPr>
        <p:spPr>
          <a:xfrm>
            <a:off x="179512" y="1785938"/>
            <a:ext cx="3214563" cy="3846512"/>
          </a:xfrm>
        </p:spPr>
        <p:txBody>
          <a:bodyPr wrap="square" anchor="ctr">
            <a:spAutoFit/>
          </a:bodyPr>
          <a:lstStyle/>
          <a:p>
            <a:pPr marL="0" indent="304800">
              <a:spcBef>
                <a:spcPct val="0"/>
              </a:spcBef>
              <a:buFont typeface="Wingdings" pitchFamily="2" charset="2"/>
              <a:buChar char="l"/>
              <a:tabLst>
                <a:tab pos="457200" algn="l"/>
              </a:tabLst>
            </a:pPr>
            <a:r>
              <a:rPr lang="zh-CN" sz="2400" dirty="0" smtClean="0">
                <a:solidFill>
                  <a:srgbClr val="000000"/>
                </a:solidFill>
                <a:latin typeface="黑体" pitchFamily="49" charset="-122"/>
              </a:rPr>
              <a:t>多密箱 </a:t>
            </a:r>
            <a:endParaRPr lang="zh-CN" sz="1200" dirty="0" smtClean="0">
              <a:latin typeface="黑体" pitchFamily="49" charset="-122"/>
            </a:endParaRPr>
          </a:p>
          <a:p>
            <a:pPr marL="0" indent="304800">
              <a:spcBef>
                <a:spcPct val="0"/>
              </a:spcBef>
              <a:buFont typeface="Wingdings" pitchFamily="2" charset="2"/>
              <a:buChar char="l"/>
              <a:tabLst>
                <a:tab pos="457200" algn="l"/>
              </a:tabLst>
            </a:pPr>
            <a:r>
              <a:rPr lang="zh-CN" sz="2400" dirty="0" smtClean="0">
                <a:solidFill>
                  <a:srgbClr val="000000"/>
                </a:solidFill>
                <a:latin typeface="黑体" pitchFamily="49" charset="-122"/>
              </a:rPr>
              <a:t>加密通话 </a:t>
            </a:r>
            <a:endParaRPr lang="zh-CN" sz="1200" dirty="0" smtClean="0">
              <a:latin typeface="黑体" pitchFamily="49" charset="-122"/>
            </a:endParaRPr>
          </a:p>
          <a:p>
            <a:pPr marL="0" indent="304800">
              <a:spcBef>
                <a:spcPct val="0"/>
              </a:spcBef>
              <a:buFont typeface="Wingdings" pitchFamily="2" charset="2"/>
              <a:buChar char="l"/>
              <a:tabLst>
                <a:tab pos="457200" algn="l"/>
              </a:tabLst>
            </a:pPr>
            <a:r>
              <a:rPr lang="zh-CN" sz="2400" dirty="0" smtClean="0">
                <a:solidFill>
                  <a:srgbClr val="000000"/>
                </a:solidFill>
                <a:latin typeface="黑体" pitchFamily="49" charset="-122"/>
              </a:rPr>
              <a:t>加密消息 </a:t>
            </a:r>
            <a:endParaRPr lang="zh-CN" sz="1200" dirty="0" smtClean="0">
              <a:latin typeface="黑体" pitchFamily="49" charset="-122"/>
            </a:endParaRPr>
          </a:p>
          <a:p>
            <a:pPr marL="0" indent="304800">
              <a:spcBef>
                <a:spcPct val="0"/>
              </a:spcBef>
              <a:buFont typeface="Wingdings" pitchFamily="2" charset="2"/>
              <a:buChar char="l"/>
              <a:tabLst>
                <a:tab pos="457200" algn="l"/>
              </a:tabLst>
            </a:pPr>
            <a:r>
              <a:rPr lang="zh-CN" sz="2400" dirty="0" smtClean="0">
                <a:solidFill>
                  <a:srgbClr val="000000"/>
                </a:solidFill>
                <a:latin typeface="黑体" pitchFamily="49" charset="-122"/>
              </a:rPr>
              <a:t>加密存储 </a:t>
            </a:r>
            <a:endParaRPr lang="zh-CN" sz="1200" dirty="0" smtClean="0">
              <a:latin typeface="黑体" pitchFamily="49" charset="-122"/>
            </a:endParaRPr>
          </a:p>
          <a:p>
            <a:pPr marL="0" indent="304800">
              <a:spcBef>
                <a:spcPct val="0"/>
              </a:spcBef>
              <a:buFont typeface="Wingdings" pitchFamily="2" charset="2"/>
              <a:buChar char="l"/>
              <a:tabLst>
                <a:tab pos="457200" algn="l"/>
              </a:tabLst>
            </a:pPr>
            <a:r>
              <a:rPr lang="zh-CN" sz="2400" dirty="0" smtClean="0">
                <a:solidFill>
                  <a:srgbClr val="000000"/>
                </a:solidFill>
                <a:latin typeface="黑体" pitchFamily="49" charset="-122"/>
              </a:rPr>
              <a:t>云备份 </a:t>
            </a:r>
            <a:endParaRPr lang="zh-CN" sz="1200" dirty="0" smtClean="0">
              <a:latin typeface="黑体" pitchFamily="49" charset="-122"/>
            </a:endParaRPr>
          </a:p>
          <a:p>
            <a:pPr marL="0" indent="304800">
              <a:spcBef>
                <a:spcPct val="0"/>
              </a:spcBef>
              <a:buFont typeface="Wingdings" pitchFamily="2" charset="2"/>
              <a:buChar char="l"/>
              <a:tabLst>
                <a:tab pos="457200" algn="l"/>
              </a:tabLst>
            </a:pPr>
            <a:r>
              <a:rPr lang="zh-CN" sz="2400" dirty="0" smtClean="0">
                <a:solidFill>
                  <a:srgbClr val="000000"/>
                </a:solidFill>
                <a:latin typeface="黑体" pitchFamily="49" charset="-122"/>
              </a:rPr>
              <a:t>加密网盘 </a:t>
            </a:r>
            <a:endParaRPr lang="zh-CN" sz="1200" dirty="0" smtClean="0">
              <a:latin typeface="黑体" pitchFamily="49" charset="-122"/>
            </a:endParaRPr>
          </a:p>
          <a:p>
            <a:pPr marL="0" indent="304800">
              <a:spcBef>
                <a:spcPct val="0"/>
              </a:spcBef>
              <a:buFont typeface="Wingdings" pitchFamily="2" charset="2"/>
              <a:buChar char="l"/>
              <a:tabLst>
                <a:tab pos="457200" algn="l"/>
              </a:tabLst>
            </a:pPr>
            <a:r>
              <a:rPr lang="zh-CN" sz="2400" dirty="0" smtClean="0">
                <a:solidFill>
                  <a:srgbClr val="000000"/>
                </a:solidFill>
                <a:latin typeface="黑体" pitchFamily="49" charset="-122"/>
              </a:rPr>
              <a:t>收藏夹 </a:t>
            </a:r>
            <a:endParaRPr lang="zh-CN" sz="1200" dirty="0" smtClean="0">
              <a:latin typeface="黑体" pitchFamily="49" charset="-122"/>
            </a:endParaRPr>
          </a:p>
          <a:p>
            <a:pPr marL="0" indent="304800">
              <a:spcBef>
                <a:spcPct val="0"/>
              </a:spcBef>
              <a:buFont typeface="Wingdings" pitchFamily="2" charset="2"/>
              <a:buChar char="l"/>
              <a:tabLst>
                <a:tab pos="457200" algn="l"/>
              </a:tabLst>
            </a:pPr>
            <a:r>
              <a:rPr lang="zh-CN" sz="2400" dirty="0" smtClean="0">
                <a:solidFill>
                  <a:srgbClr val="000000"/>
                </a:solidFill>
                <a:latin typeface="黑体" pitchFamily="49" charset="-122"/>
              </a:rPr>
              <a:t>个人自助 </a:t>
            </a:r>
            <a:endParaRPr lang="zh-CN" sz="1200" dirty="0" smtClean="0">
              <a:latin typeface="黑体" pitchFamily="49" charset="-122"/>
            </a:endParaRPr>
          </a:p>
          <a:p>
            <a:pPr marL="0" indent="304800">
              <a:spcBef>
                <a:spcPct val="0"/>
              </a:spcBef>
              <a:buFont typeface="Wingdings" pitchFamily="2" charset="2"/>
              <a:buChar char="l"/>
              <a:tabLst>
                <a:tab pos="457200" algn="l"/>
              </a:tabLst>
            </a:pPr>
            <a:r>
              <a:rPr lang="zh-CN" altLang="en-US" sz="2400" dirty="0" smtClean="0">
                <a:solidFill>
                  <a:srgbClr val="000000"/>
                </a:solidFill>
              </a:rPr>
              <a:t>定制应用</a:t>
            </a:r>
            <a:r>
              <a:rPr lang="zh-CN" sz="2400" dirty="0" smtClean="0">
                <a:solidFill>
                  <a:srgbClr val="000000"/>
                </a:solidFill>
                <a:latin typeface="黑体" pitchFamily="49" charset="-122"/>
              </a:rPr>
              <a:t>管理 </a:t>
            </a:r>
            <a:endParaRPr lang="zh-CN" sz="1200" dirty="0" smtClean="0">
              <a:latin typeface="黑体" pitchFamily="49" charset="-122"/>
            </a:endParaRPr>
          </a:p>
          <a:p>
            <a:pPr marL="0" indent="304800">
              <a:spcBef>
                <a:spcPct val="0"/>
              </a:spcBef>
              <a:buFont typeface="Wingdings" pitchFamily="2" charset="2"/>
              <a:buChar char="l"/>
              <a:tabLst>
                <a:tab pos="457200" algn="l"/>
              </a:tabLst>
            </a:pPr>
            <a:r>
              <a:rPr lang="zh-CN" sz="2400" dirty="0" smtClean="0">
                <a:solidFill>
                  <a:srgbClr val="000000"/>
                </a:solidFill>
                <a:latin typeface="黑体" pitchFamily="49" charset="-122"/>
              </a:rPr>
              <a:t>第三方接口</a:t>
            </a:r>
            <a:endParaRPr lang="zh-CN" sz="4400" dirty="0" smtClean="0">
              <a:latin typeface="黑体" pitchFamily="49" charset="-122"/>
            </a:endParaRPr>
          </a:p>
        </p:txBody>
      </p:sp>
      <p:pic>
        <p:nvPicPr>
          <p:cNvPr id="9220" name="Picture 1" descr="C:\Users\lenovo\AppData\Roaming\Tencent\Users\171195276\QQ\WinTemp\RichOle\(OZEFK8%JNFM9QZ0YS[YQ2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484784"/>
            <a:ext cx="5544616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 smtClean="0"/>
              <a:t>典型功能：加密通话及加密短信</a:t>
            </a:r>
          </a:p>
        </p:txBody>
      </p:sp>
      <p:sp>
        <p:nvSpPr>
          <p:cNvPr id="10243" name="矩形 37"/>
          <p:cNvSpPr>
            <a:spLocks noChangeArrowheads="1"/>
          </p:cNvSpPr>
          <p:nvPr/>
        </p:nvSpPr>
        <p:spPr bwMode="auto">
          <a:xfrm>
            <a:off x="467544" y="1340768"/>
            <a:ext cx="586181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  实现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用户之间的语音呼叫和消息互发。轻松实现内网互打、外网直拨 。</a:t>
            </a:r>
          </a:p>
        </p:txBody>
      </p:sp>
      <p:sp>
        <p:nvSpPr>
          <p:cNvPr id="10245" name="矩形 10"/>
          <p:cNvSpPr>
            <a:spLocks noChangeArrowheads="1"/>
          </p:cNvSpPr>
          <p:nvPr/>
        </p:nvSpPr>
        <p:spPr bwMode="auto">
          <a:xfrm>
            <a:off x="785813" y="2214563"/>
            <a:ext cx="5541732" cy="1584325"/>
          </a:xfrm>
          <a:prstGeom prst="rect">
            <a:avLst/>
          </a:prstGeom>
          <a:solidFill>
            <a:srgbClr val="77933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Arial" charset="0"/>
              <a:buNone/>
            </a:pPr>
            <a:endParaRPr lang="zh-CN" altLang="en-US" sz="2400"/>
          </a:p>
        </p:txBody>
      </p:sp>
      <p:sp>
        <p:nvSpPr>
          <p:cNvPr id="10246" name="TextBox 34"/>
          <p:cNvSpPr txBox="1">
            <a:spLocks noChangeArrowheads="1"/>
          </p:cNvSpPr>
          <p:nvPr/>
        </p:nvSpPr>
        <p:spPr bwMode="auto">
          <a:xfrm>
            <a:off x="857250" y="2428875"/>
            <a:ext cx="5322888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500"/>
              </a:lnSpc>
              <a:buClr>
                <a:srgbClr val="DEE9F5"/>
              </a:buClr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加密通话</a:t>
            </a:r>
            <a:endParaRPr lang="en-US" altLang="zh-CN" sz="1600" b="1" dirty="0">
              <a:solidFill>
                <a:schemeClr val="bg1"/>
              </a:solidFill>
              <a:latin typeface="微软雅黑" pitchFamily="34" charset="-122"/>
            </a:endParaRPr>
          </a:p>
          <a:p>
            <a:pPr>
              <a:lnSpc>
                <a:spcPts val="1500"/>
              </a:lnSpc>
              <a:buClr>
                <a:srgbClr val="DEE9F5"/>
              </a:buClr>
            </a:pPr>
            <a:endParaRPr lang="en-US" altLang="zh-CN" sz="1600" dirty="0">
              <a:solidFill>
                <a:schemeClr val="bg1"/>
              </a:solidFill>
              <a:latin typeface="微软雅黑" pitchFamily="34" charset="-122"/>
            </a:endParaRPr>
          </a:p>
          <a:p>
            <a:pPr>
              <a:lnSpc>
                <a:spcPts val="1500"/>
              </a:lnSpc>
              <a:buClr>
                <a:srgbClr val="2F649A"/>
              </a:buClr>
              <a:buFont typeface="Wingdings" pitchFamily="2" charset="2"/>
              <a:buChar char="Ø"/>
            </a:pPr>
            <a:r>
              <a:rPr lang="en-US" altLang="zh-CN" sz="1600" dirty="0">
                <a:solidFill>
                  <a:schemeClr val="bg1"/>
                </a:solidFill>
                <a:latin typeface="微软雅黑" pitchFamily="34" charset="-122"/>
              </a:rPr>
              <a:t>   </a:t>
            </a: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数据通道通话。</a:t>
            </a:r>
            <a:endParaRPr lang="en-US" altLang="zh-CN" sz="1600" dirty="0">
              <a:solidFill>
                <a:schemeClr val="bg1"/>
              </a:solidFill>
              <a:latin typeface="微软雅黑" pitchFamily="34" charset="-122"/>
            </a:endParaRPr>
          </a:p>
          <a:p>
            <a:pPr>
              <a:lnSpc>
                <a:spcPts val="1500"/>
              </a:lnSpc>
              <a:buClr>
                <a:srgbClr val="2F649A"/>
              </a:buClr>
              <a:buFont typeface="Wingdings" pitchFamily="2" charset="2"/>
              <a:buChar char="Ø"/>
            </a:pPr>
            <a:endParaRPr lang="en-US" altLang="zh-CN" sz="1600" dirty="0">
              <a:solidFill>
                <a:schemeClr val="bg1"/>
              </a:solidFill>
              <a:latin typeface="微软雅黑" pitchFamily="34" charset="-122"/>
            </a:endParaRPr>
          </a:p>
          <a:p>
            <a:pPr>
              <a:lnSpc>
                <a:spcPts val="1500"/>
              </a:lnSpc>
              <a:buClr>
                <a:srgbClr val="2F649A"/>
              </a:buClr>
              <a:buFont typeface="Wingdings" pitchFamily="2" charset="2"/>
              <a:buChar char="Ø"/>
            </a:pPr>
            <a:r>
              <a:rPr lang="en-US" altLang="zh-CN" sz="1600" dirty="0">
                <a:solidFill>
                  <a:schemeClr val="bg1"/>
                </a:solidFill>
                <a:latin typeface="微软雅黑" pitchFamily="34" charset="-122"/>
              </a:rPr>
              <a:t>   </a:t>
            </a: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软件加密：不需要加密硬件的支持，降低使用成本。</a:t>
            </a:r>
            <a:endParaRPr lang="en-US" altLang="zh-CN" sz="1600" dirty="0">
              <a:solidFill>
                <a:schemeClr val="bg1"/>
              </a:solidFill>
              <a:latin typeface="微软雅黑" pitchFamily="34" charset="-122"/>
            </a:endParaRPr>
          </a:p>
          <a:p>
            <a:pPr>
              <a:lnSpc>
                <a:spcPts val="1500"/>
              </a:lnSpc>
              <a:buClr>
                <a:srgbClr val="2F649A"/>
              </a:buClr>
              <a:buFont typeface="Wingdings" pitchFamily="2" charset="2"/>
              <a:buChar char="Ø"/>
            </a:pPr>
            <a:endParaRPr lang="en-US" altLang="zh-CN" sz="1600" dirty="0">
              <a:solidFill>
                <a:schemeClr val="bg1"/>
              </a:solidFill>
              <a:latin typeface="微软雅黑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85813" y="4013200"/>
            <a:ext cx="5686425" cy="2632075"/>
            <a:chOff x="857250" y="4429125"/>
            <a:chExt cx="5614988" cy="1728788"/>
          </a:xfrm>
        </p:grpSpPr>
        <p:sp>
          <p:nvSpPr>
            <p:cNvPr id="10244" name="矩形 5"/>
            <p:cNvSpPr>
              <a:spLocks noChangeArrowheads="1"/>
            </p:cNvSpPr>
            <p:nvPr/>
          </p:nvSpPr>
          <p:spPr bwMode="auto">
            <a:xfrm>
              <a:off x="857250" y="4429125"/>
              <a:ext cx="5472113" cy="1728788"/>
            </a:xfrm>
            <a:prstGeom prst="rect">
              <a:avLst/>
            </a:prstGeom>
            <a:solidFill>
              <a:srgbClr val="0066CC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ts val="1700"/>
                </a:lnSpc>
                <a:buFont typeface="Arial" charset="0"/>
                <a:buNone/>
              </a:pPr>
              <a:endParaRPr lang="zh-CN" altLang="en-US" sz="2400"/>
            </a:p>
          </p:txBody>
        </p:sp>
        <p:sp>
          <p:nvSpPr>
            <p:cNvPr id="10247" name="Rectangle 22"/>
            <p:cNvSpPr>
              <a:spLocks noChangeArrowheads="1"/>
            </p:cNvSpPr>
            <p:nvPr/>
          </p:nvSpPr>
          <p:spPr bwMode="auto">
            <a:xfrm>
              <a:off x="1000125" y="4696058"/>
              <a:ext cx="5472113" cy="1229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lnSpc>
                  <a:spcPts val="2000"/>
                </a:lnSpc>
                <a:buClr>
                  <a:srgbClr val="2F649A"/>
                </a:buClr>
              </a:pPr>
              <a:r>
                <a:rPr lang="zh-CN" altLang="en-US" sz="16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加密短</a:t>
              </a:r>
              <a:r>
                <a:rPr lang="zh-CN" altLang="en-US" sz="1600" b="1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信</a:t>
              </a:r>
              <a:endParaRPr lang="en-US" altLang="zh-CN" sz="1600" dirty="0">
                <a:solidFill>
                  <a:srgbClr val="FFFFFF"/>
                </a:solidFill>
                <a:latin typeface="微软雅黑" pitchFamily="34" charset="-122"/>
              </a:endParaRPr>
            </a:p>
            <a:p>
              <a:pPr>
                <a:lnSpc>
                  <a:spcPts val="2000"/>
                </a:lnSpc>
                <a:buClr>
                  <a:srgbClr val="2F649A"/>
                </a:buClr>
                <a:buFont typeface="Wingdings" pitchFamily="2" charset="2"/>
                <a:buChar char="Ø"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   数据通道加密即时通信</a:t>
              </a:r>
              <a:r>
                <a:rPr lang="zh-CN" altLang="en-US" sz="1600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。</a:t>
              </a:r>
              <a:endParaRPr lang="en-US" altLang="zh-CN" sz="16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ts val="2000"/>
                </a:lnSpc>
                <a:buClr>
                  <a:srgbClr val="2F649A"/>
                </a:buClr>
                <a:buFont typeface="Wingdings" pitchFamily="2" charset="2"/>
                <a:buChar char="Ø"/>
              </a:pPr>
              <a:r>
                <a:rPr lang="zh-CN" altLang="en-US" sz="16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Consolas" pitchFamily="49" charset="0"/>
                </a:rPr>
                <a:t>   支持多媒体格式的即时通信，如：语音、文字、图片、视频等</a:t>
              </a:r>
              <a:r>
                <a:rPr lang="zh-CN" altLang="en-US" sz="1600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Consolas" pitchFamily="49" charset="0"/>
                </a:rPr>
                <a:t>。</a:t>
              </a:r>
              <a:endParaRPr lang="en-US" altLang="zh-CN" sz="1600" dirty="0">
                <a:solidFill>
                  <a:srgbClr val="FFFFFF"/>
                </a:solidFill>
                <a:latin typeface="微软雅黑" pitchFamily="34" charset="-122"/>
              </a:endParaRPr>
            </a:p>
            <a:p>
              <a:pPr>
                <a:lnSpc>
                  <a:spcPts val="2000"/>
                </a:lnSpc>
                <a:buClr>
                  <a:srgbClr val="2F649A"/>
                </a:buClr>
                <a:buFont typeface="Wingdings" pitchFamily="2" charset="2"/>
                <a:buChar char="Ø"/>
              </a:pPr>
              <a:r>
                <a:rPr lang="zh-CN" altLang="en-US" sz="16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 可设置消息加密等级：普通消息、保护消息、定时删除消息和阅后     </a:t>
              </a:r>
              <a:r>
                <a:rPr lang="zh-CN" altLang="zh-CN" sz="16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zh-CN" altLang="en-US" sz="16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        </a:t>
              </a:r>
              <a:endParaRPr lang="en-US" altLang="zh-CN" sz="16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ts val="2000"/>
                </a:lnSpc>
                <a:buClr>
                  <a:srgbClr val="2F649A"/>
                </a:buClr>
              </a:pPr>
              <a:r>
                <a:rPr lang="zh-CN" altLang="zh-CN" sz="16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zh-CN" altLang="en-US" sz="16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      即焚消息四个等级。可满足不同级别的信息保密需求。</a:t>
              </a:r>
              <a:endParaRPr lang="en-US" altLang="zh-CN" sz="1600" dirty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</p:grpSp>
      <p:pic>
        <p:nvPicPr>
          <p:cNvPr id="10248" name="Picture 1" descr="D:\密信及密话产品相关材料\密信通3.0截屏\IMG_02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25" y="1428750"/>
            <a:ext cx="1428750" cy="2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4214813"/>
            <a:ext cx="1458913" cy="243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典型功能：多密箱</a:t>
            </a:r>
          </a:p>
        </p:txBody>
      </p:sp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4932040" y="3876675"/>
            <a:ext cx="4032447" cy="230610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89245" tIns="44623" rIns="89245" bIns="44623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※</a:t>
            </a:r>
            <a:r>
              <a:rPr lang="zh-CN" altLang="en-US" sz="2400" dirty="0">
                <a:latin typeface="华文仿宋" panose="02010600040101010101" pitchFamily="2" charset="-122"/>
                <a:ea typeface="华文仿宋" panose="02010600040101010101" pitchFamily="2" charset="-122"/>
              </a:rPr>
              <a:t>  </a:t>
            </a:r>
            <a:r>
              <a:rPr lang="zh-CN" altLang="en-US" sz="2400" dirty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密箱结构不可见</a:t>
            </a:r>
            <a:endParaRPr lang="en-US" altLang="zh-CN" sz="24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华文仿宋" panose="02010600040101010101" pitchFamily="2" charset="-122"/>
                <a:ea typeface="华文仿宋" panose="02010600040101010101" pitchFamily="2" charset="-122"/>
              </a:rPr>
              <a:t>只有输入正确的密码才能查看对应密箱中的信息，保障隐私安全！</a:t>
            </a:r>
          </a:p>
        </p:txBody>
      </p:sp>
      <p:cxnSp>
        <p:nvCxnSpPr>
          <p:cNvPr id="6" name="直接箭头连接符 5"/>
          <p:cNvCxnSpPr/>
          <p:nvPr/>
        </p:nvCxnSpPr>
        <p:spPr>
          <a:xfrm>
            <a:off x="684213" y="2363788"/>
            <a:ext cx="35274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539750" y="1787525"/>
            <a:ext cx="3960813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245" tIns="44623" rIns="89245" bIns="44623">
            <a:spAutoFit/>
          </a:bodyPr>
          <a:lstStyle/>
          <a:p>
            <a:r>
              <a:rPr lang="en-US" altLang="zh-CN" sz="27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sz="27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多密箱设计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319588" y="1513802"/>
            <a:ext cx="4824412" cy="2180311"/>
            <a:chOff x="4319588" y="1929259"/>
            <a:chExt cx="4824412" cy="1052066"/>
          </a:xfrm>
        </p:grpSpPr>
        <p:sp>
          <p:nvSpPr>
            <p:cNvPr id="11267" name="矩形 3"/>
            <p:cNvSpPr>
              <a:spLocks noChangeArrowheads="1"/>
            </p:cNvSpPr>
            <p:nvPr/>
          </p:nvSpPr>
          <p:spPr bwMode="auto">
            <a:xfrm>
              <a:off x="4356100" y="1929259"/>
              <a:ext cx="4787900" cy="979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9245" tIns="44623" rIns="89245" bIns="44623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latin typeface="华文仿宋" panose="02010600040101010101" pitchFamily="2" charset="-122"/>
                  <a:ea typeface="华文仿宋" panose="02010600040101010101" pitchFamily="2" charset="-122"/>
                </a:rPr>
                <a:t>密信通采用独特的“</a:t>
              </a:r>
              <a:r>
                <a:rPr lang="zh-CN" altLang="en-US" sz="2400" b="1" dirty="0">
                  <a:solidFill>
                    <a:srgbClr val="C00000"/>
                  </a:solidFill>
                  <a:latin typeface="华文仿宋" panose="02010600040101010101" pitchFamily="2" charset="-122"/>
                  <a:ea typeface="华文仿宋" panose="02010600040101010101" pitchFamily="2" charset="-122"/>
                </a:rPr>
                <a:t>双层多维信箱</a:t>
              </a:r>
              <a:r>
                <a:rPr lang="zh-CN" altLang="en-US" sz="2000" b="1" dirty="0">
                  <a:latin typeface="华文仿宋" panose="02010600040101010101" pitchFamily="2" charset="-122"/>
                  <a:ea typeface="华文仿宋" panose="02010600040101010101" pitchFamily="2" charset="-122"/>
                </a:rPr>
                <a:t>”专利设计，您可以设置多个密箱，将生活、工作、理财等不同的信息存放到不同的密箱中。</a:t>
              </a:r>
              <a:endParaRPr lang="en-US" altLang="zh-CN" sz="2000" b="1" dirty="0"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  <p:sp>
          <p:nvSpPr>
            <p:cNvPr id="8" name="圆角矩形 7" descr="支持文本、图片、视频、语音等多媒体信息传输，且支持长文本&#10;"/>
            <p:cNvSpPr/>
            <p:nvPr/>
          </p:nvSpPr>
          <p:spPr>
            <a:xfrm>
              <a:off x="4319588" y="1931988"/>
              <a:ext cx="4824412" cy="1049337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245" tIns="44623" rIns="89245" bIns="44623" anchor="ctr"/>
            <a:lstStyle/>
            <a:p>
              <a:pPr algn="ctr">
                <a:defRPr/>
              </a:pPr>
              <a:endParaRPr lang="zh-CN" altLang="en-US" sz="2800" b="1"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</p:grpSp>
      <p:pic>
        <p:nvPicPr>
          <p:cNvPr id="11272" name="图片 8" descr="台历3-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466975"/>
            <a:ext cx="424815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/>
          <a:lstStyle/>
          <a:p>
            <a:r>
              <a:rPr lang="zh-CN" altLang="en-US" dirty="0" smtClean="0"/>
              <a:t>典型功能：本地加密存储及网盘存储</a:t>
            </a:r>
          </a:p>
        </p:txBody>
      </p:sp>
      <p:pic>
        <p:nvPicPr>
          <p:cNvPr id="12291" name="Picture 2" descr="D:\密信及密话产品相关材料\图片\密信效果图\安卓\收藏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1571625"/>
            <a:ext cx="2143125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2" name="图片 5" descr="网盘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3" y="1571625"/>
            <a:ext cx="2357437" cy="3800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395536" y="5517232"/>
            <a:ext cx="3898776" cy="101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245" tIns="44623" rIns="89245" bIns="44623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※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sz="2000" dirty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收藏夹：本地加密存储。</a:t>
            </a:r>
            <a:r>
              <a:rPr lang="zh-CN" altLang="en-US" sz="20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支持远程</a:t>
            </a:r>
            <a:r>
              <a:rPr lang="zh-CN" altLang="en-US" sz="2000" dirty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擦除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294" name="TextBox 7"/>
          <p:cNvSpPr txBox="1">
            <a:spLocks noChangeArrowheads="1"/>
          </p:cNvSpPr>
          <p:nvPr/>
        </p:nvSpPr>
        <p:spPr bwMode="auto">
          <a:xfrm>
            <a:off x="4714874" y="5500688"/>
            <a:ext cx="3889573" cy="551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245" tIns="44623" rIns="89245" bIns="44623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※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sz="2000" dirty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网盘：重要信息云端加密存储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椭圆 11"/>
          <p:cNvSpPr>
            <a:spLocks noChangeArrowheads="1"/>
          </p:cNvSpPr>
          <p:nvPr/>
        </p:nvSpPr>
        <p:spPr bwMode="auto">
          <a:xfrm>
            <a:off x="6000750" y="2500313"/>
            <a:ext cx="3143250" cy="3381375"/>
          </a:xfrm>
          <a:prstGeom prst="ellipse">
            <a:avLst/>
          </a:prstGeom>
          <a:solidFill>
            <a:srgbClr val="66CCFF"/>
          </a:solidFill>
          <a:ln w="15875">
            <a:noFill/>
            <a:round/>
            <a:headEnd/>
            <a:tailEnd type="diamond" w="lg" len="lg"/>
          </a:ln>
        </p:spPr>
        <p:txBody>
          <a:bodyPr anchor="ctr"/>
          <a:lstStyle/>
          <a:p>
            <a:pPr>
              <a:buFont typeface="Arial" charset="0"/>
              <a:buNone/>
            </a:pP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316" name="矩形 4"/>
          <p:cNvSpPr>
            <a:spLocks noChangeArrowheads="1"/>
          </p:cNvSpPr>
          <p:nvPr/>
        </p:nvSpPr>
        <p:spPr bwMode="auto">
          <a:xfrm>
            <a:off x="428625" y="3192454"/>
            <a:ext cx="5472113" cy="3054359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Arial" charset="0"/>
              <a:buNone/>
            </a:pPr>
            <a:endParaRPr lang="zh-CN" altLang="en-US" sz="240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pic>
        <p:nvPicPr>
          <p:cNvPr id="13317" name="图片 1" descr="通话记录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0" y="1714500"/>
            <a:ext cx="1947863" cy="3786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组合 1"/>
          <p:cNvGrpSpPr/>
          <p:nvPr/>
        </p:nvGrpSpPr>
        <p:grpSpPr>
          <a:xfrm>
            <a:off x="395288" y="1321668"/>
            <a:ext cx="5472112" cy="1637432"/>
            <a:chOff x="395288" y="1644650"/>
            <a:chExt cx="5472112" cy="1314450"/>
          </a:xfrm>
        </p:grpSpPr>
        <p:sp>
          <p:nvSpPr>
            <p:cNvPr id="4" name="矩形 3"/>
            <p:cNvSpPr>
              <a:spLocks noChangeArrowheads="1"/>
            </p:cNvSpPr>
            <p:nvPr/>
          </p:nvSpPr>
          <p:spPr bwMode="auto">
            <a:xfrm>
              <a:off x="395288" y="1644650"/>
              <a:ext cx="5472112" cy="13144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>
                <a:lnSpc>
                  <a:spcPts val="2800"/>
                </a:lnSpc>
                <a:buFont typeface="Arial" charset="0"/>
                <a:buNone/>
                <a:defRPr/>
              </a:pPr>
              <a:endParaRPr lang="zh-CN" altLang="en-US" sz="2400">
                <a:latin typeface="华文仿宋" panose="02010600040101010101" pitchFamily="2" charset="-122"/>
                <a:ea typeface="华文仿宋" panose="02010600040101010101" pitchFamily="2" charset="-122"/>
                <a:cs typeface="Consolas" charset="0"/>
              </a:endParaRPr>
            </a:p>
          </p:txBody>
        </p:sp>
        <p:sp>
          <p:nvSpPr>
            <p:cNvPr id="13318" name="矩形 13"/>
            <p:cNvSpPr>
              <a:spLocks noChangeArrowheads="1"/>
            </p:cNvSpPr>
            <p:nvPr/>
          </p:nvSpPr>
          <p:spPr bwMode="auto">
            <a:xfrm>
              <a:off x="468313" y="1831975"/>
              <a:ext cx="5387975" cy="938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zh-CN" altLang="en-US" sz="2400" dirty="0">
                  <a:solidFill>
                    <a:srgbClr val="FFFFFF"/>
                  </a:solidFill>
                  <a:latin typeface="华文仿宋" panose="02010600040101010101" pitchFamily="2" charset="-122"/>
                  <a:ea typeface="华文仿宋" panose="02010600040101010101" pitchFamily="2" charset="-122"/>
                </a:rPr>
                <a:t>丰富的客户端通讯录管理功能。客户端通讯录包括个人通讯录和组织通讯录两部分</a:t>
              </a:r>
              <a:r>
                <a:rPr lang="zh-CN" altLang="en-US" sz="2400" dirty="0">
                  <a:solidFill>
                    <a:schemeClr val="bg1"/>
                  </a:solidFill>
                  <a:latin typeface="华文仿宋" panose="02010600040101010101" pitchFamily="2" charset="-122"/>
                  <a:ea typeface="华文仿宋" panose="02010600040101010101" pitchFamily="2" charset="-122"/>
                </a:rPr>
                <a:t>。</a:t>
              </a:r>
            </a:p>
          </p:txBody>
        </p:sp>
      </p:grpSp>
      <p:sp>
        <p:nvSpPr>
          <p:cNvPr id="13319" name="矩形 18"/>
          <p:cNvSpPr>
            <a:spLocks noChangeArrowheads="1"/>
          </p:cNvSpPr>
          <p:nvPr/>
        </p:nvSpPr>
        <p:spPr bwMode="auto">
          <a:xfrm>
            <a:off x="468313" y="3284984"/>
            <a:ext cx="53276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FFFF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个人</a:t>
            </a:r>
            <a:r>
              <a:rPr lang="zh-CN" altLang="en-US" sz="2000" b="1" dirty="0" smtClean="0">
                <a:solidFill>
                  <a:srgbClr val="FFFF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通讯录</a:t>
            </a:r>
            <a:endParaRPr lang="en-US" altLang="zh-CN" sz="2000" dirty="0">
              <a:solidFill>
                <a:srgbClr val="FFFFFF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r>
              <a:rPr lang="zh-CN" altLang="en-US" sz="2000" dirty="0">
                <a:solidFill>
                  <a:srgbClr val="FFFF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可以安全地管理私人通讯录。通过云端存储，安全同步，快速备份等手段有效快捷地管理个人通讯录。</a:t>
            </a:r>
          </a:p>
        </p:txBody>
      </p:sp>
      <p:sp>
        <p:nvSpPr>
          <p:cNvPr id="13320" name="矩形 22"/>
          <p:cNvSpPr>
            <a:spLocks noChangeArrowheads="1"/>
          </p:cNvSpPr>
          <p:nvPr/>
        </p:nvSpPr>
        <p:spPr bwMode="auto">
          <a:xfrm>
            <a:off x="468313" y="4800054"/>
            <a:ext cx="53276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FFFF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组织</a:t>
            </a:r>
            <a:r>
              <a:rPr lang="zh-CN" altLang="en-US" sz="2000" b="1" dirty="0" smtClean="0">
                <a:solidFill>
                  <a:srgbClr val="FFFF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通讯录</a:t>
            </a:r>
            <a:endParaRPr lang="en-US" altLang="zh-CN" sz="2000" dirty="0">
              <a:solidFill>
                <a:srgbClr val="FFFFFF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r>
              <a:rPr lang="zh-CN" altLang="en-US" sz="2000" dirty="0">
                <a:solidFill>
                  <a:srgbClr val="FFFFFF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是组织内部人员列表。该列表由系统管理员进行维护，客户端从云端将组织通讯录同步到本地，以便快速找到组织内任何人的联系方式。</a:t>
            </a:r>
          </a:p>
        </p:txBody>
      </p:sp>
      <p:sp>
        <p:nvSpPr>
          <p:cNvPr id="13321" name="标题 3"/>
          <p:cNvSpPr>
            <a:spLocks noGrp="1"/>
          </p:cNvSpPr>
          <p:nvPr>
            <p:ph type="title"/>
          </p:nvPr>
        </p:nvSpPr>
        <p:spPr>
          <a:xfrm>
            <a:off x="0" y="108620"/>
            <a:ext cx="9144000" cy="1066130"/>
          </a:xfrm>
        </p:spPr>
        <p:txBody>
          <a:bodyPr/>
          <a:lstStyle/>
          <a:p>
            <a:r>
              <a:rPr lang="zh-CN" altLang="en-US" dirty="0" smtClean="0"/>
              <a:t>典型功能：个人通讯录与组织通讯录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84662" y="1187624"/>
            <a:ext cx="4607817" cy="2379489"/>
            <a:chOff x="4284663" y="1556792"/>
            <a:chExt cx="4176712" cy="2010321"/>
          </a:xfrm>
        </p:grpSpPr>
        <p:sp>
          <p:nvSpPr>
            <p:cNvPr id="3" name="矩形 2"/>
            <p:cNvSpPr>
              <a:spLocks noChangeArrowheads="1"/>
            </p:cNvSpPr>
            <p:nvPr/>
          </p:nvSpPr>
          <p:spPr bwMode="auto">
            <a:xfrm>
              <a:off x="4284663" y="1624013"/>
              <a:ext cx="4175125" cy="19431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5875">
              <a:noFill/>
              <a:round/>
              <a:headEnd/>
              <a:tailEnd type="diamond" w="lg" len="lg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>
                <a:buFont typeface="Arial" pitchFamily="34" charset="0"/>
                <a:buNone/>
                <a:defRPr/>
              </a:pPr>
              <a:endParaRPr lang="zh-CN" altLang="en-US" sz="3200"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  <p:sp>
          <p:nvSpPr>
            <p:cNvPr id="14339" name="TextBox 3"/>
            <p:cNvSpPr txBox="1">
              <a:spLocks noChangeArrowheads="1"/>
            </p:cNvSpPr>
            <p:nvPr/>
          </p:nvSpPr>
          <p:spPr bwMode="auto">
            <a:xfrm>
              <a:off x="4357688" y="1556792"/>
              <a:ext cx="4103687" cy="1981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9245" tIns="44623" rIns="89245" bIns="44623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b="1" dirty="0">
                  <a:latin typeface="华文仿宋" panose="02010600040101010101" pitchFamily="2" charset="-122"/>
                  <a:ea typeface="华文仿宋" panose="02010600040101010101" pitchFamily="2" charset="-122"/>
                </a:rPr>
                <a:t>     </a:t>
              </a:r>
              <a:r>
                <a:rPr lang="zh-CN" altLang="en-US" sz="2400" b="1" dirty="0">
                  <a:solidFill>
                    <a:schemeClr val="bg1"/>
                  </a:solidFill>
                  <a:latin typeface="华文仿宋" panose="02010600040101010101" pitchFamily="2" charset="-122"/>
                  <a:ea typeface="华文仿宋" panose="02010600040101010101" pitchFamily="2" charset="-122"/>
                </a:rPr>
                <a:t>密信通提供了远程擦除功能，万一手机丢失或更换手机，用户可以登录用户管理中心网站，一键删除手机端密箱中存储的信息。</a:t>
              </a:r>
            </a:p>
          </p:txBody>
        </p:sp>
      </p:grpSp>
      <p:pic>
        <p:nvPicPr>
          <p:cNvPr id="14340" name="图片 4" descr="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847975"/>
            <a:ext cx="29400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图片 5" descr="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3700463"/>
            <a:ext cx="24479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接箭头连接符 6"/>
          <p:cNvCxnSpPr/>
          <p:nvPr/>
        </p:nvCxnSpPr>
        <p:spPr>
          <a:xfrm>
            <a:off x="684213" y="2416175"/>
            <a:ext cx="35274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3" name="TextBox 4"/>
          <p:cNvSpPr txBox="1">
            <a:spLocks noChangeArrowheads="1"/>
          </p:cNvSpPr>
          <p:nvPr/>
        </p:nvSpPr>
        <p:spPr bwMode="auto">
          <a:xfrm>
            <a:off x="611188" y="1863725"/>
            <a:ext cx="36734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245" tIns="44623" rIns="89245" bIns="44623">
            <a:spAutoFit/>
          </a:bodyPr>
          <a:lstStyle/>
          <a:p>
            <a:r>
              <a:rPr lang="zh-CN" altLang="en-US" sz="270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远程擦除</a:t>
            </a:r>
          </a:p>
        </p:txBody>
      </p:sp>
      <p:pic>
        <p:nvPicPr>
          <p:cNvPr id="14344" name="图片 8" descr="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25" y="3786188"/>
            <a:ext cx="2160588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标题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典型功能：远程擦除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典型功能：消息分组群发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95288" y="1556792"/>
            <a:ext cx="5472112" cy="1440160"/>
            <a:chOff x="395288" y="1556792"/>
            <a:chExt cx="5472112" cy="1008063"/>
          </a:xfrm>
        </p:grpSpPr>
        <p:sp>
          <p:nvSpPr>
            <p:cNvPr id="3" name="矩形 2"/>
            <p:cNvSpPr>
              <a:spLocks noChangeArrowheads="1"/>
            </p:cNvSpPr>
            <p:nvPr/>
          </p:nvSpPr>
          <p:spPr bwMode="auto">
            <a:xfrm>
              <a:off x="395288" y="1556792"/>
              <a:ext cx="5472112" cy="10080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>
                <a:lnSpc>
                  <a:spcPts val="3200"/>
                </a:lnSpc>
                <a:buFont typeface="Arial" charset="0"/>
                <a:buNone/>
                <a:defRPr/>
              </a:pPr>
              <a:endParaRPr lang="zh-CN" altLang="en-US" sz="2000" b="1">
                <a:ea typeface="宋体" pitchFamily="2" charset="-122"/>
                <a:cs typeface="Consolas" charset="0"/>
              </a:endParaRPr>
            </a:p>
          </p:txBody>
        </p:sp>
        <p:sp>
          <p:nvSpPr>
            <p:cNvPr id="15365" name="矩形 13"/>
            <p:cNvSpPr>
              <a:spLocks noChangeArrowheads="1"/>
            </p:cNvSpPr>
            <p:nvPr/>
          </p:nvSpPr>
          <p:spPr bwMode="auto">
            <a:xfrm>
              <a:off x="468313" y="1701255"/>
              <a:ext cx="5103812" cy="610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zh-CN" altLang="en-US" sz="20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为组织提供使用管理平台，功能强大的成员通信管理功能，不同用户可纳入不同的组别。</a:t>
              </a:r>
              <a:endPara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95288" y="3203338"/>
            <a:ext cx="5472112" cy="3177989"/>
            <a:chOff x="395288" y="3482975"/>
            <a:chExt cx="5472112" cy="2160588"/>
          </a:xfrm>
        </p:grpSpPr>
        <p:sp>
          <p:nvSpPr>
            <p:cNvPr id="15364" name="矩形 3"/>
            <p:cNvSpPr>
              <a:spLocks noChangeArrowheads="1"/>
            </p:cNvSpPr>
            <p:nvPr/>
          </p:nvSpPr>
          <p:spPr bwMode="auto">
            <a:xfrm>
              <a:off x="395288" y="3482975"/>
              <a:ext cx="5472112" cy="2160588"/>
            </a:xfrm>
            <a:prstGeom prst="rect">
              <a:avLst/>
            </a:prstGeom>
            <a:solidFill>
              <a:srgbClr val="0066CC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ts val="2600"/>
                </a:lnSpc>
                <a:buFont typeface="Arial" charset="0"/>
                <a:buNone/>
              </a:pPr>
              <a:endParaRPr lang="zh-CN" altLang="en-US" sz="2800" b="1"/>
            </a:p>
          </p:txBody>
        </p:sp>
        <p:sp>
          <p:nvSpPr>
            <p:cNvPr id="15366" name="矩形 18"/>
            <p:cNvSpPr>
              <a:spLocks noChangeArrowheads="1"/>
            </p:cNvSpPr>
            <p:nvPr/>
          </p:nvSpPr>
          <p:spPr bwMode="auto">
            <a:xfrm>
              <a:off x="468313" y="3698875"/>
              <a:ext cx="5327650" cy="723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zh-CN" altLang="en-US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Consolas" pitchFamily="49" charset="0"/>
                </a:rPr>
                <a:t>灵活的分组消息发送</a:t>
              </a:r>
              <a:r>
                <a:rPr lang="zh-CN" altLang="en-US" b="1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Consolas" pitchFamily="49" charset="0"/>
                </a:rPr>
                <a:t>机制</a:t>
              </a:r>
              <a:endParaRPr lang="en-US" altLang="zh-CN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Consolas" pitchFamily="49" charset="0"/>
              </a:endParaRPr>
            </a:p>
            <a:p>
              <a:pPr>
                <a:lnSpc>
                  <a:spcPts val="2600"/>
                </a:lnSpc>
              </a:pPr>
              <a:r>
                <a:rPr lang="zh-CN" altLang="en-US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Consolas" pitchFamily="49" charset="0"/>
                </a:rPr>
                <a:t>可根据用户不同的组别、等级，选择发送不同的消息；便于开展精准营销。消息，安全可控。</a:t>
              </a:r>
              <a:endParaRPr lang="zh-CN" altLang="en-US" b="1" dirty="0">
                <a:solidFill>
                  <a:srgbClr val="FFFFFF"/>
                </a:solidFill>
                <a:ea typeface="微软雅黑" pitchFamily="34" charset="-122"/>
                <a:cs typeface="Consolas" pitchFamily="49" charset="0"/>
              </a:endParaRPr>
            </a:p>
          </p:txBody>
        </p:sp>
        <p:sp>
          <p:nvSpPr>
            <p:cNvPr id="15367" name="矩形 22"/>
            <p:cNvSpPr>
              <a:spLocks noChangeArrowheads="1"/>
            </p:cNvSpPr>
            <p:nvPr/>
          </p:nvSpPr>
          <p:spPr bwMode="auto">
            <a:xfrm>
              <a:off x="468313" y="4635500"/>
              <a:ext cx="5327650" cy="950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zh-CN" altLang="en-US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Consolas" pitchFamily="49" charset="0"/>
                </a:rPr>
                <a:t>管理员与客户可实时交互，提升客户服务</a:t>
              </a:r>
              <a:r>
                <a:rPr lang="zh-CN" altLang="en-US" b="1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Consolas" pitchFamily="49" charset="0"/>
                </a:rPr>
                <a:t>体验</a:t>
              </a:r>
              <a:endParaRPr lang="en-US" altLang="zh-CN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Consolas" pitchFamily="49" charset="0"/>
              </a:endParaRPr>
            </a:p>
            <a:p>
              <a:pPr>
                <a:lnSpc>
                  <a:spcPts val="2600"/>
                </a:lnSpc>
              </a:pPr>
              <a:r>
                <a:rPr lang="zh-CN" altLang="en-US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Consolas" pitchFamily="49" charset="0"/>
                </a:rPr>
                <a:t>可查询、统计用户消息阅读情况；发送会议通知，用户可提交回折；用户可与客服人员进行实时互动和交流；企业可开放用户间的通信功能。</a:t>
              </a:r>
            </a:p>
          </p:txBody>
        </p:sp>
      </p:grpSp>
      <p:pic>
        <p:nvPicPr>
          <p:cNvPr id="15368" name="图片 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3313" y="2054226"/>
            <a:ext cx="2709167" cy="157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9" name="图片 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0" y="3482975"/>
            <a:ext cx="2533650" cy="1643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典型功能：消息可管理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57364"/>
            <a:ext cx="3672408" cy="4231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椭圆 4"/>
          <p:cNvSpPr/>
          <p:nvPr/>
        </p:nvSpPr>
        <p:spPr>
          <a:xfrm>
            <a:off x="755650" y="3348038"/>
            <a:ext cx="1008063" cy="33178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 dirty="0"/>
          </a:p>
        </p:txBody>
      </p:sp>
      <p:sp>
        <p:nvSpPr>
          <p:cNvPr id="6" name="椭圆 5"/>
          <p:cNvSpPr/>
          <p:nvPr/>
        </p:nvSpPr>
        <p:spPr>
          <a:xfrm>
            <a:off x="755650" y="4783138"/>
            <a:ext cx="1008063" cy="33178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114800" y="1839566"/>
            <a:ext cx="4777680" cy="28952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密信通可对发送的信息进行管理</a:t>
            </a:r>
            <a:endParaRPr lang="en-US" altLang="zh-CN" sz="2000" b="1" dirty="0">
              <a:solidFill>
                <a:schemeClr val="bg1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Wingdings"/>
              </a:rPr>
              <a:t>检查消息发送情况：消息是否送达、消息未送达原因等；</a:t>
            </a:r>
            <a:endParaRPr lang="en-US" altLang="zh-CN" sz="2000" b="1" dirty="0">
              <a:solidFill>
                <a:schemeClr val="bg1"/>
              </a:solidFill>
              <a:latin typeface="华文仿宋" panose="02010600040101010101" pitchFamily="2" charset="-122"/>
              <a:ea typeface="华文仿宋" panose="02010600040101010101" pitchFamily="2" charset="-122"/>
              <a:sym typeface="Wingdings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Wingdings"/>
              </a:rPr>
              <a:t>检查消息查阅情况：消息是否已被接收人查看</a:t>
            </a:r>
            <a:r>
              <a:rPr lang="en-US" altLang="zh-CN" sz="2000" b="1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Wingdings"/>
              </a:rPr>
              <a:t>,</a:t>
            </a:r>
            <a:r>
              <a:rPr lang="zh-CN" altLang="en-US" sz="2000" b="1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  <a:sym typeface="Wingdings"/>
              </a:rPr>
              <a:t>可以追踪到每个人的查阅情况。</a:t>
            </a:r>
            <a:endParaRPr lang="en-US" altLang="zh-CN" sz="2000" b="1" dirty="0">
              <a:solidFill>
                <a:schemeClr val="bg1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典型功能介绍：会议通知</a:t>
            </a:r>
          </a:p>
        </p:txBody>
      </p:sp>
      <p:sp>
        <p:nvSpPr>
          <p:cNvPr id="17411" name="椭圆 11"/>
          <p:cNvSpPr>
            <a:spLocks noChangeArrowheads="1"/>
          </p:cNvSpPr>
          <p:nvPr/>
        </p:nvSpPr>
        <p:spPr bwMode="auto">
          <a:xfrm>
            <a:off x="0" y="2724150"/>
            <a:ext cx="4355976" cy="4133850"/>
          </a:xfrm>
          <a:prstGeom prst="ellipse">
            <a:avLst/>
          </a:prstGeom>
          <a:solidFill>
            <a:srgbClr val="00B0F0"/>
          </a:solidFill>
          <a:ln w="15875">
            <a:noFill/>
            <a:round/>
            <a:headEnd/>
            <a:tailEnd type="diamond" w="lg" len="lg"/>
          </a:ln>
        </p:spPr>
        <p:txBody>
          <a:bodyPr anchor="ctr"/>
          <a:lstStyle/>
          <a:p>
            <a:pPr>
              <a:buFont typeface="Arial" charset="0"/>
              <a:buNone/>
            </a:pP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611188" y="1668463"/>
            <a:ext cx="3673475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245" tIns="44623" rIns="89245" bIns="44623">
            <a:spAutoFit/>
          </a:bodyPr>
          <a:lstStyle/>
          <a:p>
            <a:r>
              <a:rPr lang="en-US" altLang="en-US" sz="27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70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会议组织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572000" y="1668464"/>
            <a:ext cx="3816350" cy="1616522"/>
            <a:chOff x="4572000" y="2220913"/>
            <a:chExt cx="3816350" cy="792162"/>
          </a:xfrm>
        </p:grpSpPr>
        <p:sp>
          <p:nvSpPr>
            <p:cNvPr id="5" name="圆角矩形 4" descr="支持文本、图片、视频、语音等多媒体信息传输，且支持长文本&#10;"/>
            <p:cNvSpPr/>
            <p:nvPr/>
          </p:nvSpPr>
          <p:spPr>
            <a:xfrm>
              <a:off x="4572000" y="2220913"/>
              <a:ext cx="3816350" cy="792162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245" tIns="44623" rIns="89245" bIns="44623" anchor="ctr"/>
            <a:lstStyle/>
            <a:p>
              <a:pPr algn="ctr">
                <a:defRPr/>
              </a:pPr>
              <a:endParaRPr lang="zh-CN" altLang="en-US" sz="2000"/>
            </a:p>
          </p:txBody>
        </p:sp>
        <p:sp>
          <p:nvSpPr>
            <p:cNvPr id="17414" name="TextBox 5"/>
            <p:cNvSpPr txBox="1">
              <a:spLocks noChangeArrowheads="1"/>
            </p:cNvSpPr>
            <p:nvPr/>
          </p:nvSpPr>
          <p:spPr bwMode="auto">
            <a:xfrm>
              <a:off x="4572000" y="2292350"/>
              <a:ext cx="3671888" cy="631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9245" tIns="44623" rIns="89245" bIns="44623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     可通过会议群组发送会议通知、分享会议资料、统计会议通知答复情况、召开在线会议等等</a:t>
              </a:r>
              <a:endParaRPr lang="en-US" altLang="zh-CN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8" name="直接连接符 7"/>
          <p:cNvCxnSpPr/>
          <p:nvPr/>
        </p:nvCxnSpPr>
        <p:spPr>
          <a:xfrm>
            <a:off x="611188" y="2149475"/>
            <a:ext cx="30972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708400" y="2149475"/>
            <a:ext cx="0" cy="2663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3643313" y="2643192"/>
            <a:ext cx="928687" cy="126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3708400" y="4813300"/>
            <a:ext cx="863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7420" name="Picture 2" descr="D:\产品设计\密信通\密信通-群组会议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552700"/>
            <a:ext cx="1873250" cy="3305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21" name="Picture 3" descr="D:\产品设计\密信通\密信通-会议群组聊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2436813"/>
            <a:ext cx="1741488" cy="309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组合 3"/>
          <p:cNvGrpSpPr/>
          <p:nvPr/>
        </p:nvGrpSpPr>
        <p:grpSpPr>
          <a:xfrm>
            <a:off x="4572000" y="3456950"/>
            <a:ext cx="3857625" cy="3140402"/>
            <a:chOff x="4572000" y="3456950"/>
            <a:chExt cx="3857625" cy="2657138"/>
          </a:xfrm>
        </p:grpSpPr>
        <p:sp>
          <p:nvSpPr>
            <p:cNvPr id="9" name="圆角矩形 8" descr="支持文本、图片、视频、语音等多媒体信息传输，且支持长文本&#10;"/>
            <p:cNvSpPr/>
            <p:nvPr/>
          </p:nvSpPr>
          <p:spPr>
            <a:xfrm>
              <a:off x="4572000" y="3535812"/>
              <a:ext cx="3816350" cy="2485476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245" tIns="44623" rIns="89245" bIns="44623"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422" name="Rectangle 1"/>
            <p:cNvSpPr>
              <a:spLocks noChangeArrowheads="1"/>
            </p:cNvSpPr>
            <p:nvPr/>
          </p:nvSpPr>
          <p:spPr bwMode="auto">
            <a:xfrm>
              <a:off x="4643438" y="3456950"/>
              <a:ext cx="3786187" cy="2657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indent="266700" eaLnBrk="0" hangingPunct="0">
                <a:lnSpc>
                  <a:spcPts val="2500"/>
                </a:lnSpc>
              </a:pPr>
              <a:r>
                <a:rPr lang="zh-CN" sz="1600" dirty="0">
                  <a:latin typeface="微软雅黑" pitchFamily="34" charset="-122"/>
                  <a:ea typeface="微软雅黑" pitchFamily="34" charset="-122"/>
                  <a:cs typeface="Tahoma" pitchFamily="34" charset="0"/>
                </a:rPr>
                <a:t>管理员通过后台管理平台向会议群组发送会议通知。</a:t>
              </a:r>
              <a:endParaRPr lang="zh-CN" sz="900" dirty="0">
                <a:latin typeface="微软雅黑" pitchFamily="34" charset="-122"/>
                <a:ea typeface="微软雅黑" pitchFamily="34" charset="-122"/>
                <a:cs typeface="Tahoma" pitchFamily="34" charset="0"/>
              </a:endParaRPr>
            </a:p>
            <a:p>
              <a:pPr indent="266700" eaLnBrk="0" hangingPunct="0">
                <a:lnSpc>
                  <a:spcPts val="2500"/>
                </a:lnSpc>
              </a:pPr>
              <a:r>
                <a:rPr lang="zh-CN" sz="1600" dirty="0">
                  <a:latin typeface="微软雅黑" pitchFamily="34" charset="-122"/>
                  <a:ea typeface="微软雅黑" pitchFamily="34" charset="-122"/>
                  <a:cs typeface="Tahoma" pitchFamily="34" charset="0"/>
                </a:rPr>
                <a:t>群组成员收到通知后，点开消息可以看到具体的会议信息，并点击或者“参加”或者“拒绝”等按钮。</a:t>
              </a:r>
              <a:endParaRPr lang="zh-CN" altLang="en-US" sz="1600" dirty="0"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  <a:p>
              <a:pPr indent="266700" eaLnBrk="0" hangingPunct="0">
                <a:lnSpc>
                  <a:spcPts val="2500"/>
                </a:lnSpc>
              </a:pPr>
              <a:r>
                <a:rPr lang="zh-CN" altLang="en-US" sz="1600" dirty="0"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管理员可以查看会议通知的反馈数据，包括“已阅人员”、“未阅人员”、“参会人员”、“拒绝人员”等等</a:t>
              </a:r>
              <a:r>
                <a:rPr lang="zh-CN" altLang="en-US" sz="900" dirty="0">
                  <a:latin typeface="微软雅黑" pitchFamily="34" charset="-122"/>
                  <a:ea typeface="微软雅黑" pitchFamily="34" charset="-122"/>
                </a:rPr>
                <a:t> 。</a:t>
              </a:r>
              <a:endParaRPr lang="zh-CN" altLang="en-US" sz="28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政务</a:t>
            </a:r>
            <a:r>
              <a:rPr lang="en-US" altLang="zh-CN" smtClean="0"/>
              <a:t>CA</a:t>
            </a:r>
            <a:r>
              <a:rPr lang="zh-CN" altLang="en-US" smtClean="0"/>
              <a:t>深度融合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4213" y="1341438"/>
            <a:ext cx="8053387" cy="3997325"/>
          </a:xfrm>
        </p:spPr>
        <p:txBody>
          <a:bodyPr/>
          <a:lstStyle/>
          <a:p>
            <a:pPr>
              <a:defRPr/>
            </a:pPr>
            <a:r>
              <a:rPr lang="zh-CN" altLang="en-US" sz="2000" dirty="0" smtClean="0">
                <a:latin typeface="+mn-ea"/>
              </a:rPr>
              <a:t>改造和结合点：</a:t>
            </a:r>
            <a:endParaRPr lang="en-US" altLang="zh-CN" sz="2000" dirty="0" smtClean="0">
              <a:latin typeface="+mn-ea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zh-CN" altLang="en-US" sz="2000" dirty="0" smtClean="0">
                <a:latin typeface="+mn-ea"/>
              </a:rPr>
              <a:t>使用政务</a:t>
            </a:r>
            <a:r>
              <a:rPr lang="en-US" altLang="zh-CN" sz="2000" dirty="0" smtClean="0">
                <a:latin typeface="+mn-ea"/>
              </a:rPr>
              <a:t>CA</a:t>
            </a:r>
            <a:r>
              <a:rPr lang="zh-CN" altLang="en-US" sz="2000" dirty="0" smtClean="0">
                <a:latin typeface="+mn-ea"/>
              </a:rPr>
              <a:t>的证书</a:t>
            </a:r>
            <a:endParaRPr lang="en-US" altLang="zh-CN" sz="2000" dirty="0" smtClean="0">
              <a:latin typeface="+mn-ea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zh-CN" altLang="en-US" sz="2000" dirty="0" smtClean="0">
                <a:latin typeface="+mn-ea"/>
              </a:rPr>
              <a:t>与</a:t>
            </a:r>
            <a:r>
              <a:rPr lang="en-US" altLang="zh-CN" sz="2000" dirty="0" smtClean="0">
                <a:latin typeface="+mn-ea"/>
              </a:rPr>
              <a:t>LRA</a:t>
            </a:r>
            <a:r>
              <a:rPr lang="zh-CN" altLang="en-US" sz="2000" dirty="0" smtClean="0">
                <a:latin typeface="+mn-ea"/>
              </a:rPr>
              <a:t>系统对接，使用软证书模式，实现证书生命周期的自助服务，如申请、更新、注销等</a:t>
            </a:r>
            <a:endParaRPr lang="en-US" altLang="zh-CN" sz="2000" dirty="0" smtClean="0">
              <a:latin typeface="+mn-ea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zh-CN" altLang="en-US" sz="2000" dirty="0" smtClean="0">
                <a:latin typeface="+mn-ea"/>
              </a:rPr>
              <a:t>用户注册、用户管理与证书关联对接，网站及客户端相应流程改造</a:t>
            </a:r>
            <a:endParaRPr lang="en-US" altLang="zh-CN" sz="2000" dirty="0" smtClean="0">
              <a:latin typeface="+mn-ea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zh-CN" altLang="en-US" sz="2000" dirty="0" smtClean="0">
                <a:latin typeface="+mn-ea"/>
              </a:rPr>
              <a:t>用户使用证书和用户名密码登录服务</a:t>
            </a:r>
            <a:endParaRPr lang="en-US" altLang="zh-CN" sz="2000" dirty="0" smtClean="0">
              <a:latin typeface="+mn-ea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zh-CN" altLang="en-US" sz="2000" dirty="0" smtClean="0">
                <a:latin typeface="+mn-ea"/>
              </a:rPr>
              <a:t>客户端和服务端使用证书的</a:t>
            </a:r>
            <a:r>
              <a:rPr lang="en-US" altLang="zh-CN" sz="2000" dirty="0" smtClean="0">
                <a:latin typeface="+mn-ea"/>
              </a:rPr>
              <a:t>SSL VPN</a:t>
            </a:r>
            <a:r>
              <a:rPr lang="zh-CN" altLang="en-US" sz="2000" dirty="0" smtClean="0">
                <a:latin typeface="+mn-ea"/>
              </a:rPr>
              <a:t>加密传输</a:t>
            </a:r>
            <a:endParaRPr lang="en-US" altLang="zh-CN" sz="2000" dirty="0" smtClean="0">
              <a:latin typeface="+mn-ea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zh-CN" altLang="en-US" sz="2000" dirty="0" smtClean="0">
                <a:latin typeface="+mn-ea"/>
              </a:rPr>
              <a:t>客户端软件和升级包使用政务</a:t>
            </a:r>
            <a:r>
              <a:rPr lang="en-US" altLang="zh-CN" sz="2000" dirty="0" smtClean="0">
                <a:latin typeface="+mn-ea"/>
              </a:rPr>
              <a:t>CA</a:t>
            </a:r>
            <a:r>
              <a:rPr lang="zh-CN" altLang="en-US" sz="2000" dirty="0" smtClean="0">
                <a:latin typeface="+mn-ea"/>
              </a:rPr>
              <a:t>的软件签名</a:t>
            </a:r>
            <a:endParaRPr lang="en-US" altLang="zh-CN" sz="2000" dirty="0" smtClean="0">
              <a:latin typeface="+mn-ea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altLang="zh-CN" sz="1200" dirty="0" smtClean="0">
              <a:latin typeface="+mn-ea"/>
            </a:endParaRPr>
          </a:p>
          <a:p>
            <a:pPr>
              <a:defRPr/>
            </a:pPr>
            <a:r>
              <a:rPr lang="zh-CN" altLang="en-US" sz="2000" dirty="0" smtClean="0">
                <a:latin typeface="+mn-ea"/>
              </a:rPr>
              <a:t>后期改造：</a:t>
            </a:r>
            <a:endParaRPr lang="en-US" altLang="zh-CN" sz="2000" dirty="0" smtClean="0">
              <a:latin typeface="+mn-ea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zh-CN" altLang="en-US" sz="2000" dirty="0" smtClean="0">
                <a:latin typeface="+mn-ea"/>
              </a:rPr>
              <a:t>高安全需求用户使用硬件证书</a:t>
            </a:r>
            <a:endParaRPr lang="en-US" altLang="zh-CN" sz="2000" dirty="0" smtClean="0">
              <a:latin typeface="+mn-ea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zh-CN" altLang="en-US" sz="2000" dirty="0" smtClean="0">
                <a:latin typeface="+mn-ea"/>
              </a:rPr>
              <a:t>与密钥基础设施对接</a:t>
            </a:r>
            <a:endParaRPr lang="en-US" altLang="zh-CN" sz="2000" dirty="0" smtClean="0">
              <a:latin typeface="+mn-ea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zh-CN" altLang="en-US" sz="2000" dirty="0" smtClean="0">
                <a:latin typeface="+mn-ea"/>
              </a:rPr>
              <a:t>客户端证书的安全防护和数据加密</a:t>
            </a:r>
            <a:endParaRPr lang="en-US" altLang="zh-CN" sz="2000" dirty="0" smtClean="0">
              <a:latin typeface="+mn-ea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zh-CN" altLang="en-US" sz="2000" dirty="0" smtClean="0">
                <a:latin typeface="+mn-ea"/>
              </a:rPr>
              <a:t>用户服务流程升级</a:t>
            </a:r>
            <a:endParaRPr lang="en-US" altLang="zh-CN" sz="2000" dirty="0" smtClean="0">
              <a:latin typeface="+mn-ea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zh-CN" altLang="en-US" sz="2000" dirty="0" smtClean="0">
                <a:latin typeface="+mn-ea"/>
              </a:rPr>
              <a:t>第三方系统对接</a:t>
            </a:r>
            <a:endParaRPr lang="en-US" altLang="zh-CN" sz="2000" dirty="0" smtClean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2304256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zh-CN" alt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一、运营模式</a:t>
            </a:r>
            <a:endParaRPr lang="en-US" altLang="zh-CN" sz="4000" b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二、系统建设与交付管理</a:t>
            </a:r>
            <a:endParaRPr lang="en-US" altLang="zh-CN" sz="4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altLang="zh-CN" sz="4000" b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50000"/>
              </a:lnSpc>
              <a:buNone/>
            </a:pPr>
            <a:endParaRPr lang="zh-CN" altLang="en-US" sz="4000" dirty="0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zh-CN" alt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安全政务本运营模式与建设</a:t>
            </a:r>
            <a:endParaRPr lang="en-US" altLang="zh-CN" sz="3600" b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526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部署框架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47800"/>
            <a:ext cx="2078038" cy="4114800"/>
          </a:xfrm>
        </p:spPr>
        <p:txBody>
          <a:bodyPr/>
          <a:lstStyle/>
          <a:p>
            <a:pPr>
              <a:defRPr/>
            </a:pPr>
            <a:endParaRPr lang="zh-CN" altLang="en-US" sz="2400" dirty="0" smtClean="0">
              <a:latin typeface="+mn-ea"/>
            </a:endParaRP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12875"/>
            <a:ext cx="8640763" cy="4248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商务推广</a:t>
            </a:r>
          </a:p>
        </p:txBody>
      </p:sp>
      <p:sp>
        <p:nvSpPr>
          <p:cNvPr id="11267" name="内容占位符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4785395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zh-CN" altLang="en-US" sz="2800" b="1" dirty="0" smtClean="0">
                <a:latin typeface="+mn-ea"/>
              </a:rPr>
              <a:t>外网平台</a:t>
            </a:r>
            <a:endParaRPr lang="en-US" altLang="zh-CN" sz="2800" b="1" dirty="0" smtClean="0">
              <a:latin typeface="+mn-ea"/>
            </a:endParaRPr>
          </a:p>
          <a:p>
            <a:pPr lvl="1">
              <a:buFont typeface="Wingdings" pitchFamily="2" charset="2"/>
              <a:buChar char="ü"/>
              <a:defRPr/>
            </a:pPr>
            <a:r>
              <a:rPr lang="zh-CN" altLang="en-US" sz="2400" b="1" dirty="0" smtClean="0">
                <a:latin typeface="+mn-ea"/>
                <a:ea typeface="+mn-ea"/>
              </a:rPr>
              <a:t>基于全国政务外网平台在全国范围内推广</a:t>
            </a:r>
            <a:endParaRPr lang="en-US" altLang="zh-CN" sz="2400" b="1" dirty="0" smtClean="0">
              <a:latin typeface="+mn-ea"/>
              <a:ea typeface="+mn-ea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zh-CN" altLang="en-US" sz="2800" b="1" dirty="0" smtClean="0">
                <a:latin typeface="+mn-ea"/>
              </a:rPr>
              <a:t>国信安全平台</a:t>
            </a:r>
            <a:endParaRPr lang="en-US" altLang="zh-CN" sz="2800" b="1" dirty="0" smtClean="0">
              <a:latin typeface="+mn-ea"/>
            </a:endParaRPr>
          </a:p>
          <a:p>
            <a:pPr lvl="1">
              <a:buFont typeface="Wingdings" pitchFamily="2" charset="2"/>
              <a:buChar char="ü"/>
              <a:defRPr/>
            </a:pPr>
            <a:r>
              <a:rPr lang="zh-CN" altLang="en-US" sz="2400" b="1" dirty="0" smtClean="0">
                <a:latin typeface="+mn-ea"/>
                <a:ea typeface="+mn-ea"/>
              </a:rPr>
              <a:t>基于国信安全平台在全国经济信息系统内推广</a:t>
            </a:r>
            <a:endParaRPr lang="en-US" altLang="zh-CN" sz="2400" b="1" dirty="0" smtClean="0">
              <a:latin typeface="+mn-ea"/>
              <a:ea typeface="+mn-ea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zh-CN" altLang="en-US" sz="2800" b="1" dirty="0" smtClean="0">
                <a:latin typeface="+mn-ea"/>
              </a:rPr>
              <a:t>专题推荐</a:t>
            </a:r>
            <a:endParaRPr lang="en-US" altLang="zh-CN" sz="2800" b="1" dirty="0" smtClean="0">
              <a:latin typeface="+mn-ea"/>
            </a:endParaRPr>
          </a:p>
          <a:p>
            <a:pPr lvl="1">
              <a:buFont typeface="Wingdings" pitchFamily="2" charset="2"/>
              <a:buChar char="ü"/>
              <a:defRPr/>
            </a:pPr>
            <a:r>
              <a:rPr lang="zh-CN" altLang="en-US" sz="2400" b="1" dirty="0" smtClean="0">
                <a:latin typeface="+mn-ea"/>
                <a:ea typeface="+mn-ea"/>
              </a:rPr>
              <a:t>召开面向政务行业、重要行业的推广会</a:t>
            </a:r>
            <a:endParaRPr lang="en-US" altLang="zh-CN" sz="2400" b="1" dirty="0" smtClean="0">
              <a:latin typeface="+mn-ea"/>
              <a:ea typeface="+mn-ea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zh-CN" altLang="en-US" sz="2800" b="1" dirty="0" smtClean="0">
                <a:latin typeface="+mn-ea"/>
              </a:rPr>
              <a:t>用户推广</a:t>
            </a:r>
            <a:endParaRPr lang="en-US" altLang="zh-CN" sz="2800" b="1" dirty="0" smtClean="0">
              <a:latin typeface="+mn-ea"/>
            </a:endParaRPr>
          </a:p>
          <a:p>
            <a:pPr lvl="1">
              <a:buFont typeface="Wingdings" pitchFamily="2" charset="2"/>
              <a:buChar char="ü"/>
              <a:defRPr/>
            </a:pPr>
            <a:r>
              <a:rPr lang="zh-CN" altLang="en-US" sz="2400" b="1" dirty="0" smtClean="0">
                <a:latin typeface="+mn-ea"/>
                <a:ea typeface="+mn-ea"/>
              </a:rPr>
              <a:t>互联网用户（普通免费、</a:t>
            </a:r>
            <a:r>
              <a:rPr lang="en-US" altLang="zh-CN" sz="2400" b="1" dirty="0" smtClean="0">
                <a:latin typeface="+mn-ea"/>
                <a:ea typeface="+mn-ea"/>
              </a:rPr>
              <a:t>VIP</a:t>
            </a:r>
            <a:r>
              <a:rPr lang="zh-CN" altLang="en-US" sz="2400" b="1" dirty="0" smtClean="0">
                <a:latin typeface="+mn-ea"/>
                <a:ea typeface="+mn-ea"/>
              </a:rPr>
              <a:t>收费）</a:t>
            </a:r>
            <a:endParaRPr lang="en-US" altLang="zh-CN" sz="2400" b="1" dirty="0" smtClean="0">
              <a:latin typeface="+mn-ea"/>
              <a:ea typeface="+mn-ea"/>
            </a:endParaRPr>
          </a:p>
          <a:p>
            <a:pPr lvl="1">
              <a:buFont typeface="Wingdings" pitchFamily="2" charset="2"/>
              <a:buChar char="ü"/>
              <a:defRPr/>
            </a:pPr>
            <a:r>
              <a:rPr lang="zh-CN" altLang="en-US" sz="2400" b="1" dirty="0" smtClean="0">
                <a:latin typeface="+mn-ea"/>
                <a:ea typeface="+mn-ea"/>
              </a:rPr>
              <a:t>大客户定制（定制集成、证书服务）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r>
              <a:rPr lang="zh-CN" altLang="en-US" smtClean="0"/>
              <a:t>第</a:t>
            </a:r>
            <a:fld id="{8CBC9AEA-4C75-47FD-A55C-A7A51C4CF152}" type="slidenum">
              <a:rPr lang="zh-CN" altLang="en-US" smtClean="0"/>
              <a:pPr algn="ctr">
                <a:defRPr/>
              </a:pPr>
              <a:t>32</a:t>
            </a:fld>
            <a:r>
              <a:rPr lang="zh-CN" altLang="en-US" smtClean="0"/>
              <a:t>页</a:t>
            </a:r>
            <a:endParaRPr lang="zh-CN" alt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3648" y="2060848"/>
            <a:ext cx="60198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仿宋" pitchFamily="2" charset="-122"/>
                <a:ea typeface="华文仿宋" pitchFamily="2" charset="-122"/>
                <a:cs typeface="+mj-cs"/>
              </a:rPr>
              <a:t>谢 </a:t>
            </a:r>
            <a:r>
              <a:rPr kumimoji="0" lang="en-US" altLang="zh-CN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仿宋" pitchFamily="2" charset="-122"/>
                <a:ea typeface="华文仿宋" pitchFamily="2" charset="-122"/>
                <a:cs typeface="+mj-cs"/>
              </a:rPr>
              <a:t>   </a:t>
            </a:r>
            <a:r>
              <a:rPr kumimoji="0" lang="zh-CN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仿宋" pitchFamily="2" charset="-122"/>
                <a:ea typeface="华文仿宋" pitchFamily="2" charset="-122"/>
                <a:cs typeface="+mj-cs"/>
              </a:rPr>
              <a:t>谢</a:t>
            </a:r>
          </a:p>
        </p:txBody>
      </p:sp>
      <p:sp>
        <p:nvSpPr>
          <p:cNvPr id="6" name="矩形 5"/>
          <p:cNvSpPr/>
          <p:nvPr/>
        </p:nvSpPr>
        <p:spPr>
          <a:xfrm>
            <a:off x="1156792" y="4225658"/>
            <a:ext cx="6840760" cy="1147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2400" b="1" dirty="0" smtClean="0">
                <a:latin typeface="华文仿宋" pitchFamily="2" charset="-122"/>
                <a:ea typeface="华文仿宋" pitchFamily="2" charset="-122"/>
              </a:rPr>
              <a:t>国家电子政务外网管理中心电子认证办公室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2015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年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5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矩形 122"/>
          <p:cNvSpPr/>
          <p:nvPr/>
        </p:nvSpPr>
        <p:spPr bwMode="auto">
          <a:xfrm>
            <a:off x="323529" y="1190172"/>
            <a:ext cx="8712968" cy="4399068"/>
          </a:xfrm>
          <a:prstGeom prst="rect">
            <a:avLst/>
          </a:prstGeom>
          <a:solidFill>
            <a:srgbClr val="346DB2">
              <a:alpha val="12941"/>
            </a:srgbClr>
          </a:solidFill>
          <a:ln>
            <a:solidFill>
              <a:schemeClr val="bg1">
                <a:lumMod val="65000"/>
              </a:schemeClr>
            </a:solidFill>
            <a:prstDash val="das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9787" y="260648"/>
            <a:ext cx="8270685" cy="571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indent="0">
              <a:lnSpc>
                <a:spcPct val="150000"/>
              </a:lnSpc>
            </a:pPr>
            <a:r>
              <a:rPr lang="zh-CN" altLang="zh-CN" dirty="0"/>
              <a:t>安全</a:t>
            </a:r>
            <a:r>
              <a:rPr lang="zh-CN" altLang="zh-CN"/>
              <a:t>政务</a:t>
            </a:r>
            <a:r>
              <a:rPr lang="zh-CN" altLang="zh-CN" smtClean="0"/>
              <a:t>本</a:t>
            </a:r>
            <a:r>
              <a:rPr lang="zh-CN" altLang="en-US" smtClean="0"/>
              <a:t>整体架构</a:t>
            </a:r>
            <a:endParaRPr lang="en-US" altLang="zh-CN" dirty="0"/>
          </a:p>
        </p:txBody>
      </p:sp>
      <p:cxnSp>
        <p:nvCxnSpPr>
          <p:cNvPr id="118" name="直接连接符 117"/>
          <p:cNvCxnSpPr/>
          <p:nvPr/>
        </p:nvCxnSpPr>
        <p:spPr bwMode="auto">
          <a:xfrm>
            <a:off x="5827340" y="1435870"/>
            <a:ext cx="0" cy="979495"/>
          </a:xfrm>
          <a:prstGeom prst="line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直接连接符 110"/>
          <p:cNvCxnSpPr/>
          <p:nvPr/>
        </p:nvCxnSpPr>
        <p:spPr bwMode="auto">
          <a:xfrm>
            <a:off x="5809484" y="3884607"/>
            <a:ext cx="0" cy="979495"/>
          </a:xfrm>
          <a:prstGeom prst="line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AutoShape 44"/>
          <p:cNvSpPr>
            <a:spLocks noChangeArrowheads="1"/>
          </p:cNvSpPr>
          <p:nvPr/>
        </p:nvSpPr>
        <p:spPr bwMode="auto">
          <a:xfrm>
            <a:off x="1564364" y="4445025"/>
            <a:ext cx="1338604" cy="344375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6846" tIns="8423" rIns="16846" bIns="8423" anchor="ctr" anchorCtr="1">
            <a:no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终端安全</a:t>
            </a:r>
          </a:p>
        </p:txBody>
      </p:sp>
      <p:sp>
        <p:nvSpPr>
          <p:cNvPr id="48" name="AutoShape 44"/>
          <p:cNvSpPr>
            <a:spLocks noChangeArrowheads="1"/>
          </p:cNvSpPr>
          <p:nvPr/>
        </p:nvSpPr>
        <p:spPr bwMode="auto">
          <a:xfrm>
            <a:off x="6385321" y="4445025"/>
            <a:ext cx="1633768" cy="344375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6846" tIns="8423" rIns="16846" bIns="8423" anchor="ctr" anchorCtr="1">
            <a:no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终端安全管理</a:t>
            </a:r>
          </a:p>
        </p:txBody>
      </p:sp>
      <p:sp>
        <p:nvSpPr>
          <p:cNvPr id="47" name="AutoShape 44"/>
          <p:cNvSpPr>
            <a:spLocks noChangeArrowheads="1"/>
          </p:cNvSpPr>
          <p:nvPr/>
        </p:nvSpPr>
        <p:spPr bwMode="auto">
          <a:xfrm>
            <a:off x="3455078" y="4445025"/>
            <a:ext cx="1862246" cy="344375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6846" tIns="8423" rIns="16846" bIns="8423" anchor="ctr" anchorCtr="1">
            <a:no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接入传输安全</a:t>
            </a:r>
          </a:p>
        </p:txBody>
      </p:sp>
      <p:sp>
        <p:nvSpPr>
          <p:cNvPr id="51" name="矩形 50"/>
          <p:cNvSpPr/>
          <p:nvPr/>
        </p:nvSpPr>
        <p:spPr bwMode="auto">
          <a:xfrm>
            <a:off x="1227290" y="1743383"/>
            <a:ext cx="2024548" cy="253985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56" name="矩形 55"/>
          <p:cNvSpPr/>
          <p:nvPr/>
        </p:nvSpPr>
        <p:spPr bwMode="auto">
          <a:xfrm>
            <a:off x="3455078" y="1743383"/>
            <a:ext cx="1868037" cy="253985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61" name="矩形 60"/>
          <p:cNvSpPr/>
          <p:nvPr/>
        </p:nvSpPr>
        <p:spPr bwMode="auto">
          <a:xfrm>
            <a:off x="6260334" y="1754772"/>
            <a:ext cx="1758757" cy="253985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63" name="Rectangle 344"/>
          <p:cNvSpPr>
            <a:spLocks noChangeArrowheads="1"/>
          </p:cNvSpPr>
          <p:nvPr/>
        </p:nvSpPr>
        <p:spPr bwMode="auto">
          <a:xfrm>
            <a:off x="1362531" y="1874135"/>
            <a:ext cx="1767333" cy="2088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7800" indent="-177800" algn="ctr" eaLnBrk="0" hangingPunct="0">
              <a:lnSpc>
                <a:spcPts val="1600"/>
              </a:lnSpc>
              <a:buClr>
                <a:srgbClr val="808080"/>
              </a:buClr>
              <a:buSzPct val="60000"/>
              <a:defRPr/>
            </a:pPr>
            <a:r>
              <a:rPr lang="zh-CN" altLang="en-US" b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安全政务本终端</a:t>
            </a:r>
            <a:endParaRPr lang="en-US" altLang="zh-CN" kern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4" name="Rectangle 344"/>
          <p:cNvSpPr>
            <a:spLocks noChangeArrowheads="1"/>
          </p:cNvSpPr>
          <p:nvPr/>
        </p:nvSpPr>
        <p:spPr bwMode="auto">
          <a:xfrm>
            <a:off x="3846977" y="1862745"/>
            <a:ext cx="1012274" cy="2051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7800" indent="-177800" algn="ctr" eaLnBrk="0" hangingPunct="0">
              <a:lnSpc>
                <a:spcPts val="1600"/>
              </a:lnSpc>
              <a:buClr>
                <a:srgbClr val="808080"/>
              </a:buClr>
              <a:buSzPct val="60000"/>
              <a:defRPr/>
            </a:pPr>
            <a:r>
              <a:rPr lang="zh-CN" altLang="en-US" b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安全信道</a:t>
            </a:r>
            <a:endParaRPr lang="en-US" altLang="zh-CN" kern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6" name="Rectangle 344"/>
          <p:cNvSpPr>
            <a:spLocks noChangeArrowheads="1"/>
          </p:cNvSpPr>
          <p:nvPr/>
        </p:nvSpPr>
        <p:spPr bwMode="auto">
          <a:xfrm>
            <a:off x="6605635" y="1885524"/>
            <a:ext cx="1012274" cy="2051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7800" indent="-177800" algn="ctr" eaLnBrk="0" hangingPunct="0">
              <a:lnSpc>
                <a:spcPts val="1600"/>
              </a:lnSpc>
              <a:buClr>
                <a:srgbClr val="808080"/>
              </a:buClr>
              <a:buSzPct val="60000"/>
              <a:defRPr/>
            </a:pPr>
            <a:r>
              <a:rPr lang="zh-CN" altLang="en-US" b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后台服务</a:t>
            </a:r>
            <a:endParaRPr lang="en-US" altLang="zh-CN" b="1" kern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7" name="圆角矩形 86"/>
          <p:cNvSpPr/>
          <p:nvPr/>
        </p:nvSpPr>
        <p:spPr bwMode="auto">
          <a:xfrm>
            <a:off x="3612309" y="2390901"/>
            <a:ext cx="1469568" cy="554076"/>
          </a:xfrm>
          <a:prstGeom prst="roundRect">
            <a:avLst>
              <a:gd name="adj" fmla="val 2832"/>
            </a:avLst>
          </a:prstGeom>
          <a:solidFill>
            <a:schemeClr val="bg1"/>
          </a:solidFill>
          <a:ln w="19050">
            <a:solidFill>
              <a:schemeClr val="tx1"/>
            </a:solidFill>
            <a:prstDash val="soli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8" name="圆角矩形 87"/>
          <p:cNvSpPr/>
          <p:nvPr/>
        </p:nvSpPr>
        <p:spPr bwMode="auto">
          <a:xfrm>
            <a:off x="3612309" y="3267890"/>
            <a:ext cx="1469568" cy="554076"/>
          </a:xfrm>
          <a:prstGeom prst="roundRect">
            <a:avLst>
              <a:gd name="adj" fmla="val 2832"/>
            </a:avLst>
          </a:prstGeom>
          <a:solidFill>
            <a:schemeClr val="bg1"/>
          </a:solidFill>
          <a:ln w="19050">
            <a:solidFill>
              <a:schemeClr val="tx1"/>
            </a:solidFill>
            <a:prstDash val="soli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9" name="内容占位符 2"/>
          <p:cNvSpPr txBox="1">
            <a:spLocks/>
          </p:cNvSpPr>
          <p:nvPr/>
        </p:nvSpPr>
        <p:spPr>
          <a:xfrm>
            <a:off x="3546315" y="2449532"/>
            <a:ext cx="1624841" cy="421411"/>
          </a:xfrm>
          <a:prstGeom prst="rect">
            <a:avLst/>
          </a:prstGeom>
        </p:spPr>
        <p:txBody>
          <a:bodyPr anchor="ctr"/>
          <a:lstStyle/>
          <a:p>
            <a:pPr algn="ctr" eaLnBrk="0" hangingPunct="0">
              <a:buSzPct val="100000"/>
              <a:defRPr/>
            </a:pPr>
            <a:r>
              <a:rPr lang="zh-CN" altLang="en-US" b="1" kern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移动网络</a:t>
            </a:r>
            <a:endParaRPr lang="en-US" altLang="zh-CN" b="1" kern="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0" name="内容占位符 2"/>
          <p:cNvSpPr txBox="1">
            <a:spLocks/>
          </p:cNvSpPr>
          <p:nvPr/>
        </p:nvSpPr>
        <p:spPr>
          <a:xfrm>
            <a:off x="3542398" y="3384268"/>
            <a:ext cx="1624841" cy="306717"/>
          </a:xfrm>
          <a:prstGeom prst="rect">
            <a:avLst/>
          </a:prstGeom>
        </p:spPr>
        <p:txBody>
          <a:bodyPr anchor="ctr"/>
          <a:lstStyle/>
          <a:p>
            <a:pPr algn="ctr" eaLnBrk="0" hangingPunct="0">
              <a:buSzPct val="100000"/>
              <a:defRPr/>
            </a:pPr>
            <a:r>
              <a:rPr lang="en-US" altLang="zh-CN" b="1" kern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WLAN</a:t>
            </a:r>
          </a:p>
        </p:txBody>
      </p:sp>
      <p:sp>
        <p:nvSpPr>
          <p:cNvPr id="91" name="圆角矩形 90"/>
          <p:cNvSpPr/>
          <p:nvPr/>
        </p:nvSpPr>
        <p:spPr bwMode="auto">
          <a:xfrm>
            <a:off x="5567477" y="1758783"/>
            <a:ext cx="496449" cy="2501676"/>
          </a:xfrm>
          <a:prstGeom prst="roundRect">
            <a:avLst>
              <a:gd name="adj" fmla="val 2832"/>
            </a:avLst>
          </a:prstGeom>
          <a:solidFill>
            <a:schemeClr val="bg1"/>
          </a:solidFill>
          <a:ln w="19050">
            <a:solidFill>
              <a:schemeClr val="tx1"/>
            </a:solidFill>
            <a:prstDash val="soli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2" name="内容占位符 2"/>
          <p:cNvSpPr txBox="1">
            <a:spLocks/>
          </p:cNvSpPr>
          <p:nvPr/>
        </p:nvSpPr>
        <p:spPr>
          <a:xfrm>
            <a:off x="5617540" y="2016735"/>
            <a:ext cx="392819" cy="2072883"/>
          </a:xfrm>
          <a:prstGeom prst="rect">
            <a:avLst/>
          </a:prstGeom>
        </p:spPr>
        <p:txBody>
          <a:bodyPr anchor="ctr"/>
          <a:lstStyle/>
          <a:p>
            <a:pPr marR="0" lvl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Pct val="100000"/>
              <a:tabLst/>
              <a:defRPr/>
            </a:pPr>
            <a:r>
              <a:rPr lang="zh-CN" altLang="en-US" b="1" kern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移动安全接入网关</a:t>
            </a:r>
            <a:endParaRPr lang="en-US" altLang="zh-CN" b="1" kern="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98" name="直接箭头连接符 97"/>
          <p:cNvCxnSpPr/>
          <p:nvPr/>
        </p:nvCxnSpPr>
        <p:spPr bwMode="auto">
          <a:xfrm>
            <a:off x="5076101" y="2645160"/>
            <a:ext cx="482446" cy="1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直接箭头连接符 98"/>
          <p:cNvCxnSpPr/>
          <p:nvPr/>
        </p:nvCxnSpPr>
        <p:spPr bwMode="auto">
          <a:xfrm>
            <a:off x="5093956" y="3556317"/>
            <a:ext cx="482446" cy="1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0" name="圆角矩形 99"/>
          <p:cNvSpPr/>
          <p:nvPr/>
        </p:nvSpPr>
        <p:spPr bwMode="auto">
          <a:xfrm>
            <a:off x="6540595" y="2368121"/>
            <a:ext cx="1246376" cy="554076"/>
          </a:xfrm>
          <a:prstGeom prst="roundRect">
            <a:avLst>
              <a:gd name="adj" fmla="val 2832"/>
            </a:avLst>
          </a:prstGeo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1" name="圆角矩形 100"/>
          <p:cNvSpPr/>
          <p:nvPr/>
        </p:nvSpPr>
        <p:spPr bwMode="auto">
          <a:xfrm>
            <a:off x="6540595" y="3245111"/>
            <a:ext cx="1246376" cy="554076"/>
          </a:xfrm>
          <a:prstGeom prst="roundRect">
            <a:avLst>
              <a:gd name="adj" fmla="val 2832"/>
            </a:avLst>
          </a:prstGeo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2" name="内容占位符 2"/>
          <p:cNvSpPr txBox="1">
            <a:spLocks/>
          </p:cNvSpPr>
          <p:nvPr/>
        </p:nvSpPr>
        <p:spPr>
          <a:xfrm>
            <a:off x="6521425" y="2435017"/>
            <a:ext cx="1285588" cy="421411"/>
          </a:xfrm>
          <a:prstGeom prst="rect">
            <a:avLst/>
          </a:prstGeom>
        </p:spPr>
        <p:txBody>
          <a:bodyPr anchor="ctr"/>
          <a:lstStyle/>
          <a:p>
            <a:pPr marR="0" lvl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Pct val="100000"/>
              <a:tabLst/>
              <a:defRPr/>
            </a:pPr>
            <a:r>
              <a:rPr lang="zh-CN" altLang="en-US" b="1" kern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政务应用平台</a:t>
            </a:r>
            <a:endParaRPr lang="en-US" altLang="zh-CN" b="1" kern="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3" name="内容占位符 2"/>
          <p:cNvSpPr txBox="1">
            <a:spLocks/>
          </p:cNvSpPr>
          <p:nvPr/>
        </p:nvSpPr>
        <p:spPr>
          <a:xfrm>
            <a:off x="6444208" y="3369754"/>
            <a:ext cx="1446055" cy="306717"/>
          </a:xfrm>
          <a:prstGeom prst="rect">
            <a:avLst/>
          </a:prstGeom>
        </p:spPr>
        <p:txBody>
          <a:bodyPr anchor="ctr"/>
          <a:lstStyle/>
          <a:p>
            <a:pPr marR="0" lvl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Pct val="100000"/>
              <a:tabLst/>
              <a:defRPr/>
            </a:pPr>
            <a:r>
              <a:rPr lang="en-US" altLang="zh-CN" b="1" kern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MDM</a:t>
            </a:r>
            <a:r>
              <a:rPr lang="zh-CN" altLang="en-US" b="1" kern="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系统</a:t>
            </a:r>
            <a:endParaRPr lang="en-US" altLang="zh-CN" b="1" kern="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04" name="直接箭头连接符 103"/>
          <p:cNvCxnSpPr>
            <a:endCxn id="100" idx="1"/>
          </p:cNvCxnSpPr>
          <p:nvPr/>
        </p:nvCxnSpPr>
        <p:spPr bwMode="auto">
          <a:xfrm>
            <a:off x="6058148" y="2645160"/>
            <a:ext cx="482447" cy="1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直接箭头连接符 104"/>
          <p:cNvCxnSpPr>
            <a:endCxn id="101" idx="1"/>
          </p:cNvCxnSpPr>
          <p:nvPr/>
        </p:nvCxnSpPr>
        <p:spPr bwMode="auto">
          <a:xfrm>
            <a:off x="6058148" y="3522149"/>
            <a:ext cx="482447" cy="1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直接连接符 108"/>
          <p:cNvCxnSpPr/>
          <p:nvPr/>
        </p:nvCxnSpPr>
        <p:spPr bwMode="auto">
          <a:xfrm>
            <a:off x="1150715" y="3884607"/>
            <a:ext cx="0" cy="979495"/>
          </a:xfrm>
          <a:prstGeom prst="line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直接连接符 109"/>
          <p:cNvCxnSpPr/>
          <p:nvPr/>
        </p:nvCxnSpPr>
        <p:spPr bwMode="auto">
          <a:xfrm>
            <a:off x="3354368" y="3884607"/>
            <a:ext cx="0" cy="979495"/>
          </a:xfrm>
          <a:prstGeom prst="line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直接连接符 111"/>
          <p:cNvCxnSpPr/>
          <p:nvPr/>
        </p:nvCxnSpPr>
        <p:spPr bwMode="auto">
          <a:xfrm>
            <a:off x="8246745" y="3884607"/>
            <a:ext cx="0" cy="979495"/>
          </a:xfrm>
          <a:prstGeom prst="line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直接箭头连接符 112"/>
          <p:cNvCxnSpPr/>
          <p:nvPr/>
        </p:nvCxnSpPr>
        <p:spPr bwMode="auto">
          <a:xfrm>
            <a:off x="1164108" y="4763600"/>
            <a:ext cx="2185797" cy="0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" name="直接箭头连接符 114"/>
          <p:cNvCxnSpPr/>
          <p:nvPr/>
        </p:nvCxnSpPr>
        <p:spPr bwMode="auto">
          <a:xfrm>
            <a:off x="3351393" y="4763600"/>
            <a:ext cx="2444700" cy="0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直接箭头连接符 116"/>
          <p:cNvCxnSpPr/>
          <p:nvPr/>
        </p:nvCxnSpPr>
        <p:spPr bwMode="auto">
          <a:xfrm>
            <a:off x="5806509" y="4763600"/>
            <a:ext cx="2444700" cy="0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9" name="AutoShape 44"/>
          <p:cNvSpPr>
            <a:spLocks noChangeArrowheads="1"/>
          </p:cNvSpPr>
          <p:nvPr/>
        </p:nvSpPr>
        <p:spPr bwMode="auto">
          <a:xfrm>
            <a:off x="6340683" y="1221803"/>
            <a:ext cx="1633768" cy="344375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6846" tIns="8423" rIns="16846" bIns="8423" anchor="ctr" anchorCtr="1">
            <a:no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应用安全</a:t>
            </a:r>
          </a:p>
        </p:txBody>
      </p:sp>
      <p:cxnSp>
        <p:nvCxnSpPr>
          <p:cNvPr id="120" name="直接连接符 119"/>
          <p:cNvCxnSpPr/>
          <p:nvPr/>
        </p:nvCxnSpPr>
        <p:spPr bwMode="auto">
          <a:xfrm>
            <a:off x="8264601" y="1435870"/>
            <a:ext cx="0" cy="979495"/>
          </a:xfrm>
          <a:prstGeom prst="line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直接箭头连接符 120"/>
          <p:cNvCxnSpPr/>
          <p:nvPr/>
        </p:nvCxnSpPr>
        <p:spPr bwMode="auto">
          <a:xfrm>
            <a:off x="5824365" y="1563159"/>
            <a:ext cx="2444700" cy="0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内容占位符 2"/>
          <p:cNvSpPr txBox="1">
            <a:spLocks/>
          </p:cNvSpPr>
          <p:nvPr/>
        </p:nvSpPr>
        <p:spPr>
          <a:xfrm>
            <a:off x="611561" y="1262744"/>
            <a:ext cx="2518304" cy="300415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/>
          <a:p>
            <a:pPr lvl="0" algn="ctr" eaLnBrk="0" hangingPunct="0">
              <a:buSzPct val="100000"/>
            </a:pPr>
            <a:r>
              <a:rPr lang="zh-CN" altLang="en-US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安全等级保护要求达到三级</a:t>
            </a:r>
            <a:endParaRPr kumimoji="0" lang="en-US" altLang="zh-CN" sz="1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圆角矩形 48"/>
          <p:cNvSpPr/>
          <p:nvPr/>
        </p:nvSpPr>
        <p:spPr bwMode="auto">
          <a:xfrm>
            <a:off x="1362531" y="2282699"/>
            <a:ext cx="1767333" cy="770476"/>
          </a:xfrm>
          <a:prstGeom prst="roundRect">
            <a:avLst>
              <a:gd name="adj" fmla="val 2832"/>
            </a:avLst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2" name="圆角矩形 81"/>
          <p:cNvSpPr/>
          <p:nvPr/>
        </p:nvSpPr>
        <p:spPr bwMode="auto">
          <a:xfrm>
            <a:off x="1362531" y="3159689"/>
            <a:ext cx="1767333" cy="770476"/>
          </a:xfrm>
          <a:prstGeom prst="roundRect">
            <a:avLst>
              <a:gd name="adj" fmla="val 2832"/>
            </a:avLst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tabLst/>
            </a:pP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5" name="内容占位符 2"/>
          <p:cNvSpPr txBox="1">
            <a:spLocks/>
          </p:cNvSpPr>
          <p:nvPr/>
        </p:nvSpPr>
        <p:spPr>
          <a:xfrm>
            <a:off x="1439378" y="2438943"/>
            <a:ext cx="1624841" cy="477559"/>
          </a:xfrm>
          <a:prstGeom prst="rect">
            <a:avLst/>
          </a:prstGeom>
        </p:spPr>
        <p:txBody>
          <a:bodyPr anchor="ctr"/>
          <a:lstStyle/>
          <a:p>
            <a:pPr marR="0" lvl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Pct val="100000"/>
              <a:tabLst/>
              <a:defRPr/>
            </a:pPr>
            <a:r>
              <a:rPr lang="zh-CN" altLang="en-US" b="1" kern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移动政务安全工作平台</a:t>
            </a:r>
            <a:endParaRPr lang="en-US" altLang="zh-CN" b="1" kern="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6" name="内容占位符 2"/>
          <p:cNvSpPr txBox="1">
            <a:spLocks/>
          </p:cNvSpPr>
          <p:nvPr/>
        </p:nvSpPr>
        <p:spPr>
          <a:xfrm>
            <a:off x="1457234" y="3407048"/>
            <a:ext cx="1624841" cy="306717"/>
          </a:xfrm>
          <a:prstGeom prst="rect">
            <a:avLst/>
          </a:prstGeom>
        </p:spPr>
        <p:txBody>
          <a:bodyPr anchor="ctr"/>
          <a:lstStyle/>
          <a:p>
            <a:pPr marR="0" lvl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Pct val="100000"/>
              <a:tabLst/>
              <a:defRPr/>
            </a:pPr>
            <a:r>
              <a:rPr lang="zh-CN" altLang="en-US" b="1" kern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终端安全模块</a:t>
            </a:r>
            <a:endParaRPr lang="en-US" altLang="zh-CN" b="1" kern="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94" name="直接箭头连接符 93"/>
          <p:cNvCxnSpPr>
            <a:stCxn id="49" idx="3"/>
            <a:endCxn id="87" idx="1"/>
          </p:cNvCxnSpPr>
          <p:nvPr/>
        </p:nvCxnSpPr>
        <p:spPr bwMode="auto">
          <a:xfrm>
            <a:off x="3129863" y="2667938"/>
            <a:ext cx="482446" cy="1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直接箭头连接符 94"/>
          <p:cNvCxnSpPr>
            <a:stCxn id="82" idx="3"/>
            <a:endCxn id="88" idx="1"/>
          </p:cNvCxnSpPr>
          <p:nvPr/>
        </p:nvCxnSpPr>
        <p:spPr bwMode="auto">
          <a:xfrm>
            <a:off x="3129863" y="3544928"/>
            <a:ext cx="482446" cy="1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AutoShape 44"/>
          <p:cNvSpPr>
            <a:spLocks noChangeArrowheads="1"/>
          </p:cNvSpPr>
          <p:nvPr/>
        </p:nvSpPr>
        <p:spPr bwMode="auto">
          <a:xfrm>
            <a:off x="1492855" y="4884825"/>
            <a:ext cx="1338604" cy="344375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6846" tIns="8423" rIns="16846" bIns="8423" anchor="ctr" anchorCtr="1">
            <a:no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软雅黑" pitchFamily="34" charset="-122"/>
                <a:cs typeface="Arial" pitchFamily="34" charset="0"/>
              </a:rPr>
              <a:t>端</a:t>
            </a:r>
          </a:p>
        </p:txBody>
      </p:sp>
      <p:sp>
        <p:nvSpPr>
          <p:cNvPr id="50" name="AutoShape 44"/>
          <p:cNvSpPr>
            <a:spLocks noChangeArrowheads="1"/>
          </p:cNvSpPr>
          <p:nvPr/>
        </p:nvSpPr>
        <p:spPr bwMode="auto">
          <a:xfrm>
            <a:off x="3677790" y="4884825"/>
            <a:ext cx="1686297" cy="272367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6846" tIns="8423" rIns="16846" bIns="8423" anchor="ctr" anchorCtr="1">
            <a:no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软雅黑" pitchFamily="34" charset="-122"/>
                <a:cs typeface="Arial" pitchFamily="34" charset="0"/>
              </a:rPr>
              <a:t>网</a:t>
            </a:r>
          </a:p>
        </p:txBody>
      </p:sp>
      <p:sp>
        <p:nvSpPr>
          <p:cNvPr id="52" name="AutoShape 44"/>
          <p:cNvSpPr>
            <a:spLocks noChangeArrowheads="1"/>
          </p:cNvSpPr>
          <p:nvPr/>
        </p:nvSpPr>
        <p:spPr bwMode="auto">
          <a:xfrm>
            <a:off x="6385321" y="4884825"/>
            <a:ext cx="1338604" cy="344375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6846" tIns="8423" rIns="16846" bIns="8423" anchor="ctr" anchorCtr="1">
            <a:no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软雅黑" pitchFamily="34" charset="-122"/>
                <a:cs typeface="Arial" pitchFamily="34" charset="0"/>
              </a:rPr>
              <a:t>云</a:t>
            </a:r>
          </a:p>
        </p:txBody>
      </p:sp>
      <p:sp>
        <p:nvSpPr>
          <p:cNvPr id="53" name="内容占位符 2"/>
          <p:cNvSpPr>
            <a:spLocks noGrp="1"/>
          </p:cNvSpPr>
          <p:nvPr>
            <p:ph idx="4294967295"/>
          </p:nvPr>
        </p:nvSpPr>
        <p:spPr>
          <a:xfrm>
            <a:off x="457200" y="5589241"/>
            <a:ext cx="8229600" cy="720079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zh-CN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软雅黑" pitchFamily="34" charset="-122"/>
                <a:cs typeface="Arial" pitchFamily="34" charset="0"/>
              </a:rPr>
              <a:t>终端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软雅黑" pitchFamily="34" charset="-122"/>
                <a:cs typeface="Arial" pitchFamily="34" charset="0"/>
              </a:rPr>
              <a:t>+</a:t>
            </a:r>
            <a:r>
              <a:rPr lang="zh-CN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软雅黑" pitchFamily="34" charset="-122"/>
                <a:cs typeface="Arial" pitchFamily="34" charset="0"/>
              </a:rPr>
              <a:t>通信服务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软雅黑" pitchFamily="34" charset="-122"/>
                <a:cs typeface="Arial" pitchFamily="34" charset="0"/>
              </a:rPr>
              <a:t>+</a:t>
            </a:r>
            <a:r>
              <a:rPr lang="zh-CN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软雅黑" pitchFamily="34" charset="-122"/>
                <a:cs typeface="Arial" pitchFamily="34" charset="0"/>
              </a:rPr>
              <a:t>数字证书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软雅黑" pitchFamily="34" charset="-122"/>
                <a:cs typeface="Arial" pitchFamily="34" charset="0"/>
              </a:rPr>
              <a:t>+VPN+MDM</a:t>
            </a:r>
          </a:p>
        </p:txBody>
      </p:sp>
    </p:spTree>
    <p:extLst>
      <p:ext uri="{BB962C8B-B14F-4D97-AF65-F5344CB8AC3E}">
        <p14:creationId xmlns:p14="http://schemas.microsoft.com/office/powerpoint/2010/main" val="8771870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运营</a:t>
            </a:r>
            <a:r>
              <a:rPr lang="zh-CN" altLang="en-US" b="1" dirty="0" smtClean="0"/>
              <a:t>模式的选择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zh-CN" altLang="en-US" sz="2800" dirty="0" smtClean="0"/>
              <a:t>一、</a:t>
            </a:r>
            <a:r>
              <a:rPr lang="zh-CN" altLang="zh-CN" sz="2800" b="1" dirty="0" smtClean="0"/>
              <a:t>全部</a:t>
            </a:r>
            <a:r>
              <a:rPr lang="zh-CN" altLang="zh-CN" sz="2800" b="1" dirty="0"/>
              <a:t>自</a:t>
            </a:r>
            <a:r>
              <a:rPr lang="zh-CN" altLang="zh-CN" sz="2800" b="1" dirty="0" smtClean="0"/>
              <a:t>建模</a:t>
            </a:r>
            <a:r>
              <a:rPr lang="zh-CN" altLang="zh-CN" sz="2800" b="1" dirty="0"/>
              <a:t>式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zh-CN" altLang="zh-CN" sz="2800" dirty="0"/>
              <a:t>用户自选平板供应商、自选运营商、自己购买</a:t>
            </a:r>
            <a:r>
              <a:rPr lang="en-US" altLang="zh-CN" sz="2800" dirty="0"/>
              <a:t>MDM</a:t>
            </a:r>
            <a:r>
              <a:rPr lang="zh-CN" altLang="zh-CN" sz="2800" dirty="0"/>
              <a:t>系统，自己运行维护。</a:t>
            </a:r>
            <a:r>
              <a:rPr lang="zh-CN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这种模式适合于技术力量比较强</a:t>
            </a:r>
            <a:r>
              <a:rPr lang="zh-CN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政务</a:t>
            </a:r>
            <a:r>
              <a:rPr lang="zh-CN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部门</a:t>
            </a:r>
            <a:r>
              <a:rPr lang="zh-CN" altLang="zh-CN" sz="2800" dirty="0" smtClean="0"/>
              <a:t>。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VPN</a:t>
            </a:r>
            <a:r>
              <a:rPr lang="zh-CN" altLang="en-US" sz="2800" dirty="0"/>
              <a:t>本地接入，应用本地</a:t>
            </a:r>
            <a:r>
              <a:rPr lang="zh-CN" altLang="en-US" sz="2800" dirty="0" smtClean="0"/>
              <a:t>部署，</a:t>
            </a:r>
            <a:r>
              <a:rPr lang="en-US" altLang="zh-CN" sz="2800" dirty="0" smtClean="0"/>
              <a:t>MDM</a:t>
            </a:r>
            <a:r>
              <a:rPr lang="zh-CN" altLang="en-US" sz="2800" dirty="0" smtClean="0"/>
              <a:t>本地部署，使用</a:t>
            </a:r>
            <a:r>
              <a:rPr lang="zh-CN" altLang="en-US" sz="2800" u="sng" dirty="0" smtClean="0">
                <a:solidFill>
                  <a:srgbClr val="FF0000"/>
                </a:solidFill>
              </a:rPr>
              <a:t>政务</a:t>
            </a:r>
            <a:r>
              <a:rPr lang="en-US" altLang="zh-CN" sz="2800" u="sng" dirty="0" smtClean="0">
                <a:solidFill>
                  <a:srgbClr val="FF0000"/>
                </a:solidFill>
              </a:rPr>
              <a:t>CA</a:t>
            </a:r>
            <a:r>
              <a:rPr lang="zh-CN" altLang="en-US" sz="2800" u="sng" dirty="0" smtClean="0">
                <a:solidFill>
                  <a:srgbClr val="FF0000"/>
                </a:solidFill>
              </a:rPr>
              <a:t>服务</a:t>
            </a:r>
            <a:r>
              <a:rPr lang="zh-CN" altLang="en-US" sz="2800" dirty="0" smtClean="0"/>
              <a:t>。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endParaRPr lang="zh-CN" altLang="zh-CN" sz="2800" dirty="0"/>
          </a:p>
        </p:txBody>
      </p:sp>
    </p:spTree>
    <p:extLst>
      <p:ext uri="{BB962C8B-B14F-4D97-AF65-F5344CB8AC3E}">
        <p14:creationId xmlns:p14="http://schemas.microsoft.com/office/powerpoint/2010/main" val="144846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运营</a:t>
            </a:r>
            <a:r>
              <a:rPr lang="zh-CN" altLang="en-US" b="1" dirty="0" smtClean="0"/>
              <a:t>模式的选择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zh-CN" altLang="en-US" dirty="0" smtClean="0"/>
              <a:t>二、</a:t>
            </a:r>
            <a:r>
              <a:rPr lang="zh-CN" altLang="zh-CN" dirty="0"/>
              <a:t>租用</a:t>
            </a:r>
            <a:r>
              <a:rPr lang="en-US" altLang="zh-CN" dirty="0"/>
              <a:t>MDM</a:t>
            </a:r>
            <a:r>
              <a:rPr lang="zh-CN" altLang="zh-CN" dirty="0"/>
              <a:t>云平台</a:t>
            </a:r>
            <a:r>
              <a:rPr lang="zh-CN" altLang="zh-CN" b="1" dirty="0" smtClean="0"/>
              <a:t>模式</a:t>
            </a:r>
            <a:endParaRPr lang="zh-CN" altLang="zh-CN" dirty="0"/>
          </a:p>
          <a:p>
            <a:pPr>
              <a:lnSpc>
                <a:spcPct val="150000"/>
              </a:lnSpc>
            </a:pPr>
            <a:r>
              <a:rPr lang="zh-CN" altLang="zh-CN" sz="2800" dirty="0"/>
              <a:t>用户自选平板供应商、电信运营商，</a:t>
            </a:r>
            <a:r>
              <a:rPr lang="zh-CN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但租用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MDM</a:t>
            </a:r>
            <a:r>
              <a:rPr lang="zh-CN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云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平台</a:t>
            </a:r>
            <a:r>
              <a:rPr lang="zh-CN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管理本部门的终端。</a:t>
            </a:r>
            <a:endParaRPr lang="en-US" altLang="zh-CN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VPN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本地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接入，应用本地部署</a:t>
            </a:r>
            <a:r>
              <a:rPr lang="zh-CN" altLang="en-US" sz="2800" dirty="0"/>
              <a:t>，租用</a:t>
            </a:r>
            <a:r>
              <a:rPr lang="en-US" altLang="zh-CN" sz="2800" dirty="0"/>
              <a:t>MDM</a:t>
            </a:r>
            <a:r>
              <a:rPr lang="zh-CN" altLang="en-US" sz="2800" dirty="0"/>
              <a:t>服务和</a:t>
            </a:r>
            <a:r>
              <a:rPr lang="en-US" altLang="zh-CN" sz="2800" dirty="0"/>
              <a:t>CA</a:t>
            </a:r>
            <a:r>
              <a:rPr lang="zh-CN" altLang="en-US" sz="2800" dirty="0" smtClean="0"/>
              <a:t>服务</a:t>
            </a:r>
            <a:endParaRPr lang="en-US" altLang="zh-CN" sz="2800" dirty="0" smtClean="0"/>
          </a:p>
          <a:p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VPN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统一接入，应用集中托管</a:t>
            </a:r>
            <a:r>
              <a:rPr lang="zh-CN" altLang="en-US" sz="2800" dirty="0"/>
              <a:t>，租用</a:t>
            </a:r>
            <a:r>
              <a:rPr lang="en-US" altLang="zh-CN" sz="2800" dirty="0" smtClean="0"/>
              <a:t>MDM</a:t>
            </a:r>
            <a:r>
              <a:rPr lang="zh-CN" altLang="en-US" sz="2800" dirty="0"/>
              <a:t>和</a:t>
            </a:r>
            <a:r>
              <a:rPr lang="en-US" altLang="zh-CN" sz="2800" dirty="0"/>
              <a:t>CA</a:t>
            </a:r>
            <a:r>
              <a:rPr lang="zh-CN" altLang="en-US" sz="2800" dirty="0"/>
              <a:t>服务</a:t>
            </a:r>
            <a:endParaRPr lang="en-US" altLang="zh-CN" sz="2800" dirty="0"/>
          </a:p>
          <a:p>
            <a:endParaRPr lang="en-US" altLang="zh-CN" dirty="0" smtClean="0"/>
          </a:p>
          <a:p>
            <a:endParaRPr lang="en-US" altLang="zh-CN" dirty="0"/>
          </a:p>
          <a:p>
            <a:pPr>
              <a:lnSpc>
                <a:spcPct val="150000"/>
              </a:lnSpc>
            </a:pPr>
            <a:endParaRPr lang="zh-CN" altLang="zh-CN" dirty="0"/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390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运营</a:t>
            </a:r>
            <a:r>
              <a:rPr lang="zh-CN" altLang="en-US" b="1" dirty="0" smtClean="0"/>
              <a:t>模式的选择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12568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zh-CN" altLang="en-US" sz="2800" dirty="0" smtClean="0"/>
              <a:t>三、</a:t>
            </a:r>
            <a:r>
              <a:rPr lang="en-US" altLang="zh-CN" sz="2800" dirty="0" smtClean="0"/>
              <a:t> </a:t>
            </a:r>
            <a:r>
              <a:rPr lang="zh-CN" altLang="zh-CN" sz="2800" b="1" dirty="0"/>
              <a:t>运营</a:t>
            </a:r>
            <a:r>
              <a:rPr lang="zh-CN" altLang="zh-CN" sz="2800" b="1" dirty="0" smtClean="0"/>
              <a:t>商套餐</a:t>
            </a:r>
            <a:r>
              <a:rPr lang="zh-CN" altLang="zh-CN" sz="2800" b="1" dirty="0"/>
              <a:t>模式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zh-CN" altLang="zh-CN" sz="2800" dirty="0"/>
              <a:t>由运营商负责</a:t>
            </a:r>
            <a:r>
              <a:rPr lang="zh-CN" altLang="zh-CN" sz="2800" dirty="0" smtClean="0"/>
              <a:t>集成，用户</a:t>
            </a:r>
            <a:r>
              <a:rPr lang="zh-CN" altLang="en-US" sz="2800" dirty="0" smtClean="0"/>
              <a:t>自主</a:t>
            </a:r>
            <a:r>
              <a:rPr lang="zh-CN" altLang="zh-CN" sz="2800" dirty="0" smtClean="0"/>
              <a:t>选择平板和</a:t>
            </a:r>
            <a:r>
              <a:rPr lang="en-US" altLang="zh-CN" sz="2800" dirty="0"/>
              <a:t>MDM</a:t>
            </a:r>
            <a:r>
              <a:rPr lang="zh-CN" altLang="zh-CN" sz="2800" dirty="0" smtClean="0"/>
              <a:t>管理系统。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zh-CN" altLang="zh-CN" sz="2800" dirty="0" smtClean="0"/>
              <a:t>运营</a:t>
            </a:r>
            <a:r>
              <a:rPr lang="zh-CN" altLang="zh-CN" sz="2800" dirty="0"/>
              <a:t>商可以将终端设备费统一打入通信服务费之中，按月或按年支付，使《安全政务本》的应用成为购买服务</a:t>
            </a:r>
            <a:r>
              <a:rPr lang="zh-CN" altLang="zh-CN" sz="2800" dirty="0" smtClean="0"/>
              <a:t>。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zh-CN" altLang="zh-CN" sz="2800" dirty="0" smtClean="0"/>
              <a:t>在</a:t>
            </a:r>
            <a:r>
              <a:rPr lang="zh-CN" altLang="zh-CN" sz="2800" dirty="0"/>
              <a:t>套餐模式服务中，</a:t>
            </a:r>
            <a:r>
              <a:rPr lang="zh-CN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用户可以租用</a:t>
            </a:r>
            <a:r>
              <a:rPr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MDM</a:t>
            </a:r>
            <a:r>
              <a:rPr lang="zh-CN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云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平台</a:t>
            </a:r>
            <a:r>
              <a:rPr lang="zh-CN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也</a:t>
            </a:r>
            <a:r>
              <a:rPr lang="zh-CN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可以委托运营商代</a:t>
            </a:r>
            <a:r>
              <a:rPr lang="zh-CN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建</a:t>
            </a:r>
            <a:r>
              <a:rPr lang="zh-CN" altLang="zh-CN" sz="2800" dirty="0" smtClean="0"/>
              <a:t>。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3745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180020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</a:t>
            </a:r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、建设与交付管理</a:t>
            </a:r>
            <a:endParaRPr lang="zh-CN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187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8" name="直接连接符 217"/>
          <p:cNvCxnSpPr/>
          <p:nvPr/>
        </p:nvCxnSpPr>
        <p:spPr>
          <a:xfrm>
            <a:off x="5540771" y="3667531"/>
            <a:ext cx="6376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直接连接符 218"/>
          <p:cNvCxnSpPr/>
          <p:nvPr/>
        </p:nvCxnSpPr>
        <p:spPr>
          <a:xfrm>
            <a:off x="5540771" y="5576527"/>
            <a:ext cx="6376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5571636" y="1858763"/>
            <a:ext cx="63764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5843719" y="1052736"/>
            <a:ext cx="0" cy="547260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742" y="455836"/>
            <a:ext cx="7511326" cy="596900"/>
          </a:xfrm>
          <a:gradFill flip="none" rotWithShape="1">
            <a:gsLst>
              <a:gs pos="0">
                <a:schemeClr val="bg1">
                  <a:alpha val="40000"/>
                </a:schemeClr>
              </a:gs>
              <a:gs pos="50000">
                <a:schemeClr val="accent1">
                  <a:tint val="44500"/>
                  <a:satMod val="160000"/>
                  <a:alpha val="34000"/>
                </a:schemeClr>
              </a:gs>
              <a:gs pos="100000">
                <a:schemeClr val="accent1">
                  <a:lumMod val="40000"/>
                  <a:lumOff val="60000"/>
                  <a:alpha val="32000"/>
                </a:schemeClr>
              </a:gs>
            </a:gsLst>
            <a:lin ang="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zh-CN" altLang="en-US" sz="3600" b="0" dirty="0" smtClean="0"/>
              <a:t>建设方案框架</a:t>
            </a:r>
            <a:endParaRPr lang="zh-CN" altLang="en-US" sz="3600" b="0" dirty="0"/>
          </a:p>
        </p:txBody>
      </p:sp>
      <p:pic>
        <p:nvPicPr>
          <p:cNvPr id="61" name="Picture 1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806" y="1318332"/>
            <a:ext cx="1802168" cy="886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2" name="Group 81"/>
          <p:cNvGrpSpPr>
            <a:grpSpLocks/>
          </p:cNvGrpSpPr>
          <p:nvPr/>
        </p:nvGrpSpPr>
        <p:grpSpPr bwMode="auto">
          <a:xfrm>
            <a:off x="6337141" y="1353938"/>
            <a:ext cx="1312863" cy="504825"/>
            <a:chOff x="1488" y="1392"/>
            <a:chExt cx="1248" cy="449"/>
          </a:xfrm>
        </p:grpSpPr>
        <p:sp>
          <p:nvSpPr>
            <p:cNvPr id="63" name="AutoShape 82"/>
            <p:cNvSpPr>
              <a:spLocks noChangeArrowheads="1"/>
            </p:cNvSpPr>
            <p:nvPr/>
          </p:nvSpPr>
          <p:spPr bwMode="auto">
            <a:xfrm>
              <a:off x="1488" y="1536"/>
              <a:ext cx="1248" cy="305"/>
            </a:xfrm>
            <a:prstGeom prst="parallelogram">
              <a:avLst>
                <a:gd name="adj" fmla="val 78691"/>
              </a:avLst>
            </a:prstGeom>
            <a:solidFill>
              <a:srgbClr val="DDDDDD"/>
            </a:solidFill>
            <a:ln>
              <a:noFill/>
            </a:ln>
            <a:effectLst>
              <a:outerShdw dist="40161" dir="4293903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4" name="Line 83"/>
            <p:cNvSpPr>
              <a:spLocks noChangeShapeType="1"/>
            </p:cNvSpPr>
            <p:nvPr/>
          </p:nvSpPr>
          <p:spPr bwMode="auto">
            <a:xfrm>
              <a:off x="1680" y="1739"/>
              <a:ext cx="5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Line 84"/>
            <p:cNvSpPr>
              <a:spLocks noChangeShapeType="1"/>
            </p:cNvSpPr>
            <p:nvPr/>
          </p:nvSpPr>
          <p:spPr bwMode="auto">
            <a:xfrm flipH="1">
              <a:off x="1807" y="1632"/>
              <a:ext cx="65" cy="1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Line 85"/>
            <p:cNvSpPr>
              <a:spLocks noChangeShapeType="1"/>
            </p:cNvSpPr>
            <p:nvPr/>
          </p:nvSpPr>
          <p:spPr bwMode="auto">
            <a:xfrm flipV="1">
              <a:off x="2064" y="1628"/>
              <a:ext cx="52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67" name="Group 86"/>
            <p:cNvGrpSpPr>
              <a:grpSpLocks/>
            </p:cNvGrpSpPr>
            <p:nvPr/>
          </p:nvGrpSpPr>
          <p:grpSpPr bwMode="auto">
            <a:xfrm>
              <a:off x="1776" y="1488"/>
              <a:ext cx="166" cy="216"/>
              <a:chOff x="2976" y="3264"/>
              <a:chExt cx="720" cy="577"/>
            </a:xfrm>
          </p:grpSpPr>
          <p:grpSp>
            <p:nvGrpSpPr>
              <p:cNvPr id="97" name="Group 87"/>
              <p:cNvGrpSpPr>
                <a:grpSpLocks/>
              </p:cNvGrpSpPr>
              <p:nvPr/>
            </p:nvGrpSpPr>
            <p:grpSpPr bwMode="auto">
              <a:xfrm>
                <a:off x="2976" y="3616"/>
                <a:ext cx="720" cy="225"/>
                <a:chOff x="2304" y="2166"/>
                <a:chExt cx="288" cy="90"/>
              </a:xfrm>
            </p:grpSpPr>
            <p:sp>
              <p:nvSpPr>
                <p:cNvPr id="113" name="Oval 88"/>
                <p:cNvSpPr>
                  <a:spLocks noChangeArrowheads="1"/>
                </p:cNvSpPr>
                <p:nvPr/>
              </p:nvSpPr>
              <p:spPr bwMode="auto">
                <a:xfrm>
                  <a:off x="2304" y="2170"/>
                  <a:ext cx="288" cy="8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AFD8"/>
                    </a:gs>
                    <a:gs pos="50000">
                      <a:srgbClr val="7575AD"/>
                    </a:gs>
                    <a:gs pos="100000">
                      <a:srgbClr val="00AFD8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4" name="Oval 89"/>
                <p:cNvSpPr>
                  <a:spLocks noChangeArrowheads="1"/>
                </p:cNvSpPr>
                <p:nvPr/>
              </p:nvSpPr>
              <p:spPr bwMode="auto">
                <a:xfrm>
                  <a:off x="2304" y="2166"/>
                  <a:ext cx="288" cy="7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57DFFF"/>
                    </a:gs>
                    <a:gs pos="50000">
                      <a:srgbClr val="00AFD8"/>
                    </a:gs>
                    <a:gs pos="100000">
                      <a:srgbClr val="57DF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98" name="Group 90"/>
              <p:cNvGrpSpPr>
                <a:grpSpLocks/>
              </p:cNvGrpSpPr>
              <p:nvPr/>
            </p:nvGrpSpPr>
            <p:grpSpPr bwMode="auto">
              <a:xfrm>
                <a:off x="2976" y="3552"/>
                <a:ext cx="720" cy="225"/>
                <a:chOff x="2304" y="2166"/>
                <a:chExt cx="288" cy="90"/>
              </a:xfrm>
            </p:grpSpPr>
            <p:sp>
              <p:nvSpPr>
                <p:cNvPr id="111" name="Oval 91"/>
                <p:cNvSpPr>
                  <a:spLocks noChangeArrowheads="1"/>
                </p:cNvSpPr>
                <p:nvPr/>
              </p:nvSpPr>
              <p:spPr bwMode="auto">
                <a:xfrm>
                  <a:off x="2304" y="2170"/>
                  <a:ext cx="288" cy="8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AFD8"/>
                    </a:gs>
                    <a:gs pos="50000">
                      <a:srgbClr val="7575AD"/>
                    </a:gs>
                    <a:gs pos="100000">
                      <a:srgbClr val="00AFD8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2" name="Oval 92"/>
                <p:cNvSpPr>
                  <a:spLocks noChangeArrowheads="1"/>
                </p:cNvSpPr>
                <p:nvPr/>
              </p:nvSpPr>
              <p:spPr bwMode="auto">
                <a:xfrm>
                  <a:off x="2304" y="2166"/>
                  <a:ext cx="288" cy="7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57DFFF"/>
                    </a:gs>
                    <a:gs pos="50000">
                      <a:srgbClr val="00AFD8"/>
                    </a:gs>
                    <a:gs pos="100000">
                      <a:srgbClr val="57DF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99" name="Group 93"/>
              <p:cNvGrpSpPr>
                <a:grpSpLocks/>
              </p:cNvGrpSpPr>
              <p:nvPr/>
            </p:nvGrpSpPr>
            <p:grpSpPr bwMode="auto">
              <a:xfrm>
                <a:off x="2976" y="3489"/>
                <a:ext cx="720" cy="225"/>
                <a:chOff x="2304" y="2166"/>
                <a:chExt cx="288" cy="90"/>
              </a:xfrm>
            </p:grpSpPr>
            <p:sp>
              <p:nvSpPr>
                <p:cNvPr id="109" name="Oval 94"/>
                <p:cNvSpPr>
                  <a:spLocks noChangeArrowheads="1"/>
                </p:cNvSpPr>
                <p:nvPr/>
              </p:nvSpPr>
              <p:spPr bwMode="auto">
                <a:xfrm>
                  <a:off x="2304" y="2170"/>
                  <a:ext cx="288" cy="8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AFD8"/>
                    </a:gs>
                    <a:gs pos="50000">
                      <a:srgbClr val="7575AD"/>
                    </a:gs>
                    <a:gs pos="100000">
                      <a:srgbClr val="00AFD8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0" name="Oval 95"/>
                <p:cNvSpPr>
                  <a:spLocks noChangeArrowheads="1"/>
                </p:cNvSpPr>
                <p:nvPr/>
              </p:nvSpPr>
              <p:spPr bwMode="auto">
                <a:xfrm>
                  <a:off x="2304" y="2166"/>
                  <a:ext cx="288" cy="7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57DFFF"/>
                    </a:gs>
                    <a:gs pos="50000">
                      <a:srgbClr val="00AFD8"/>
                    </a:gs>
                    <a:gs pos="100000">
                      <a:srgbClr val="57DF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0" name="Group 96"/>
              <p:cNvGrpSpPr>
                <a:grpSpLocks/>
              </p:cNvGrpSpPr>
              <p:nvPr/>
            </p:nvGrpSpPr>
            <p:grpSpPr bwMode="auto">
              <a:xfrm>
                <a:off x="2976" y="3419"/>
                <a:ext cx="720" cy="225"/>
                <a:chOff x="2304" y="2166"/>
                <a:chExt cx="288" cy="90"/>
              </a:xfrm>
            </p:grpSpPr>
            <p:sp>
              <p:nvSpPr>
                <p:cNvPr id="107" name="Oval 97"/>
                <p:cNvSpPr>
                  <a:spLocks noChangeArrowheads="1"/>
                </p:cNvSpPr>
                <p:nvPr/>
              </p:nvSpPr>
              <p:spPr bwMode="auto">
                <a:xfrm>
                  <a:off x="2304" y="2170"/>
                  <a:ext cx="288" cy="8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AFD8"/>
                    </a:gs>
                    <a:gs pos="50000">
                      <a:srgbClr val="7575AD"/>
                    </a:gs>
                    <a:gs pos="100000">
                      <a:srgbClr val="00AFD8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8" name="Oval 98"/>
                <p:cNvSpPr>
                  <a:spLocks noChangeArrowheads="1"/>
                </p:cNvSpPr>
                <p:nvPr/>
              </p:nvSpPr>
              <p:spPr bwMode="auto">
                <a:xfrm>
                  <a:off x="2304" y="2166"/>
                  <a:ext cx="288" cy="7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57DFFF"/>
                    </a:gs>
                    <a:gs pos="50000">
                      <a:srgbClr val="00AFD8"/>
                    </a:gs>
                    <a:gs pos="100000">
                      <a:srgbClr val="57DF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1" name="Group 99"/>
              <p:cNvGrpSpPr>
                <a:grpSpLocks/>
              </p:cNvGrpSpPr>
              <p:nvPr/>
            </p:nvGrpSpPr>
            <p:grpSpPr bwMode="auto">
              <a:xfrm>
                <a:off x="2976" y="3349"/>
                <a:ext cx="720" cy="225"/>
                <a:chOff x="2304" y="2166"/>
                <a:chExt cx="288" cy="90"/>
              </a:xfrm>
            </p:grpSpPr>
            <p:sp>
              <p:nvSpPr>
                <p:cNvPr id="105" name="Oval 100"/>
                <p:cNvSpPr>
                  <a:spLocks noChangeArrowheads="1"/>
                </p:cNvSpPr>
                <p:nvPr/>
              </p:nvSpPr>
              <p:spPr bwMode="auto">
                <a:xfrm>
                  <a:off x="2304" y="2170"/>
                  <a:ext cx="288" cy="8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AFD8"/>
                    </a:gs>
                    <a:gs pos="50000">
                      <a:srgbClr val="7575AD"/>
                    </a:gs>
                    <a:gs pos="100000">
                      <a:srgbClr val="00AFD8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6" name="Oval 101"/>
                <p:cNvSpPr>
                  <a:spLocks noChangeArrowheads="1"/>
                </p:cNvSpPr>
                <p:nvPr/>
              </p:nvSpPr>
              <p:spPr bwMode="auto">
                <a:xfrm>
                  <a:off x="2304" y="2166"/>
                  <a:ext cx="288" cy="7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57DFFF"/>
                    </a:gs>
                    <a:gs pos="50000">
                      <a:srgbClr val="00AFD8"/>
                    </a:gs>
                    <a:gs pos="100000">
                      <a:srgbClr val="57DF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2" name="Group 102"/>
              <p:cNvGrpSpPr>
                <a:grpSpLocks/>
              </p:cNvGrpSpPr>
              <p:nvPr/>
            </p:nvGrpSpPr>
            <p:grpSpPr bwMode="auto">
              <a:xfrm>
                <a:off x="2976" y="3264"/>
                <a:ext cx="720" cy="225"/>
                <a:chOff x="2304" y="2112"/>
                <a:chExt cx="288" cy="90"/>
              </a:xfrm>
            </p:grpSpPr>
            <p:sp>
              <p:nvSpPr>
                <p:cNvPr id="103" name="Oval 103"/>
                <p:cNvSpPr>
                  <a:spLocks noChangeArrowheads="1"/>
                </p:cNvSpPr>
                <p:nvPr/>
              </p:nvSpPr>
              <p:spPr bwMode="auto">
                <a:xfrm>
                  <a:off x="2304" y="2116"/>
                  <a:ext cx="288" cy="8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57DFFF"/>
                    </a:gs>
                    <a:gs pos="50000">
                      <a:srgbClr val="008EB0"/>
                    </a:gs>
                    <a:gs pos="100000">
                      <a:srgbClr val="57DF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4" name="Oval 104"/>
                <p:cNvSpPr>
                  <a:spLocks noChangeArrowheads="1"/>
                </p:cNvSpPr>
                <p:nvPr/>
              </p:nvSpPr>
              <p:spPr bwMode="auto">
                <a:xfrm>
                  <a:off x="2304" y="2112"/>
                  <a:ext cx="288" cy="7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FFFF"/>
                    </a:gs>
                    <a:gs pos="50000">
                      <a:srgbClr val="57DFFF"/>
                    </a:gs>
                    <a:gs pos="100000">
                      <a:srgbClr val="CCFF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68" name="Group 105"/>
            <p:cNvGrpSpPr>
              <a:grpSpLocks/>
            </p:cNvGrpSpPr>
            <p:nvPr/>
          </p:nvGrpSpPr>
          <p:grpSpPr bwMode="auto">
            <a:xfrm>
              <a:off x="2208" y="1392"/>
              <a:ext cx="385" cy="402"/>
              <a:chOff x="3960" y="12396"/>
              <a:chExt cx="614" cy="690"/>
            </a:xfrm>
          </p:grpSpPr>
          <p:pic>
            <p:nvPicPr>
              <p:cNvPr id="95" name="Picture 106" descr="server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6" y="12396"/>
                <a:ext cx="408" cy="6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107" descr="PC Blue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0" y="12710"/>
                <a:ext cx="368" cy="3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9" name="Group 108"/>
            <p:cNvGrpSpPr>
              <a:grpSpLocks/>
            </p:cNvGrpSpPr>
            <p:nvPr/>
          </p:nvGrpSpPr>
          <p:grpSpPr bwMode="auto">
            <a:xfrm>
              <a:off x="2014" y="1488"/>
              <a:ext cx="176" cy="201"/>
              <a:chOff x="432" y="3360"/>
              <a:chExt cx="432" cy="468"/>
            </a:xfrm>
          </p:grpSpPr>
          <p:grpSp>
            <p:nvGrpSpPr>
              <p:cNvPr id="71" name="Group 109"/>
              <p:cNvGrpSpPr>
                <a:grpSpLocks/>
              </p:cNvGrpSpPr>
              <p:nvPr/>
            </p:nvGrpSpPr>
            <p:grpSpPr bwMode="auto">
              <a:xfrm>
                <a:off x="432" y="3600"/>
                <a:ext cx="432" cy="228"/>
                <a:chOff x="432" y="288"/>
                <a:chExt cx="1488" cy="372"/>
              </a:xfrm>
            </p:grpSpPr>
            <p:sp>
              <p:nvSpPr>
                <p:cNvPr id="93" name="Oval 110"/>
                <p:cNvSpPr>
                  <a:spLocks noChangeArrowheads="1"/>
                </p:cNvSpPr>
                <p:nvPr/>
              </p:nvSpPr>
              <p:spPr bwMode="auto">
                <a:xfrm>
                  <a:off x="432" y="324"/>
                  <a:ext cx="1488" cy="336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4" name="Oval 111"/>
                <p:cNvSpPr>
                  <a:spLocks noChangeArrowheads="1"/>
                </p:cNvSpPr>
                <p:nvPr/>
              </p:nvSpPr>
              <p:spPr bwMode="auto">
                <a:xfrm>
                  <a:off x="432" y="288"/>
                  <a:ext cx="1488" cy="3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66275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8" name="Group 112"/>
              <p:cNvGrpSpPr>
                <a:grpSpLocks/>
              </p:cNvGrpSpPr>
              <p:nvPr/>
            </p:nvGrpSpPr>
            <p:grpSpPr bwMode="auto">
              <a:xfrm>
                <a:off x="432" y="3552"/>
                <a:ext cx="432" cy="228"/>
                <a:chOff x="432" y="288"/>
                <a:chExt cx="1488" cy="372"/>
              </a:xfrm>
            </p:grpSpPr>
            <p:sp>
              <p:nvSpPr>
                <p:cNvPr id="91" name="Oval 113"/>
                <p:cNvSpPr>
                  <a:spLocks noChangeArrowheads="1"/>
                </p:cNvSpPr>
                <p:nvPr/>
              </p:nvSpPr>
              <p:spPr bwMode="auto">
                <a:xfrm>
                  <a:off x="432" y="324"/>
                  <a:ext cx="1488" cy="336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2" name="Oval 114"/>
                <p:cNvSpPr>
                  <a:spLocks noChangeArrowheads="1"/>
                </p:cNvSpPr>
                <p:nvPr/>
              </p:nvSpPr>
              <p:spPr bwMode="auto">
                <a:xfrm>
                  <a:off x="432" y="288"/>
                  <a:ext cx="1488" cy="3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66275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9" name="Group 115"/>
              <p:cNvGrpSpPr>
                <a:grpSpLocks/>
              </p:cNvGrpSpPr>
              <p:nvPr/>
            </p:nvGrpSpPr>
            <p:grpSpPr bwMode="auto">
              <a:xfrm>
                <a:off x="432" y="3504"/>
                <a:ext cx="432" cy="228"/>
                <a:chOff x="432" y="288"/>
                <a:chExt cx="1488" cy="372"/>
              </a:xfrm>
            </p:grpSpPr>
            <p:sp>
              <p:nvSpPr>
                <p:cNvPr id="89" name="Oval 116"/>
                <p:cNvSpPr>
                  <a:spLocks noChangeArrowheads="1"/>
                </p:cNvSpPr>
                <p:nvPr/>
              </p:nvSpPr>
              <p:spPr bwMode="auto">
                <a:xfrm>
                  <a:off x="432" y="324"/>
                  <a:ext cx="1488" cy="336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0" name="Oval 117"/>
                <p:cNvSpPr>
                  <a:spLocks noChangeArrowheads="1"/>
                </p:cNvSpPr>
                <p:nvPr/>
              </p:nvSpPr>
              <p:spPr bwMode="auto">
                <a:xfrm>
                  <a:off x="432" y="288"/>
                  <a:ext cx="1488" cy="3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66275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80" name="Group 118"/>
              <p:cNvGrpSpPr>
                <a:grpSpLocks/>
              </p:cNvGrpSpPr>
              <p:nvPr/>
            </p:nvGrpSpPr>
            <p:grpSpPr bwMode="auto">
              <a:xfrm>
                <a:off x="432" y="3456"/>
                <a:ext cx="432" cy="228"/>
                <a:chOff x="432" y="288"/>
                <a:chExt cx="1488" cy="372"/>
              </a:xfrm>
            </p:grpSpPr>
            <p:sp>
              <p:nvSpPr>
                <p:cNvPr id="87" name="Oval 119"/>
                <p:cNvSpPr>
                  <a:spLocks noChangeArrowheads="1"/>
                </p:cNvSpPr>
                <p:nvPr/>
              </p:nvSpPr>
              <p:spPr bwMode="auto">
                <a:xfrm>
                  <a:off x="432" y="324"/>
                  <a:ext cx="1488" cy="336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8" name="Oval 120"/>
                <p:cNvSpPr>
                  <a:spLocks noChangeArrowheads="1"/>
                </p:cNvSpPr>
                <p:nvPr/>
              </p:nvSpPr>
              <p:spPr bwMode="auto">
                <a:xfrm>
                  <a:off x="432" y="288"/>
                  <a:ext cx="1488" cy="3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66275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81" name="Group 121"/>
              <p:cNvGrpSpPr>
                <a:grpSpLocks/>
              </p:cNvGrpSpPr>
              <p:nvPr/>
            </p:nvGrpSpPr>
            <p:grpSpPr bwMode="auto">
              <a:xfrm>
                <a:off x="432" y="3408"/>
                <a:ext cx="432" cy="228"/>
                <a:chOff x="432" y="288"/>
                <a:chExt cx="1488" cy="372"/>
              </a:xfrm>
            </p:grpSpPr>
            <p:sp>
              <p:nvSpPr>
                <p:cNvPr id="85" name="Oval 122"/>
                <p:cNvSpPr>
                  <a:spLocks noChangeArrowheads="1"/>
                </p:cNvSpPr>
                <p:nvPr/>
              </p:nvSpPr>
              <p:spPr bwMode="auto">
                <a:xfrm>
                  <a:off x="432" y="324"/>
                  <a:ext cx="1488" cy="336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6" name="Oval 123"/>
                <p:cNvSpPr>
                  <a:spLocks noChangeArrowheads="1"/>
                </p:cNvSpPr>
                <p:nvPr/>
              </p:nvSpPr>
              <p:spPr bwMode="auto">
                <a:xfrm>
                  <a:off x="432" y="288"/>
                  <a:ext cx="1488" cy="3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66275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82" name="Group 124"/>
              <p:cNvGrpSpPr>
                <a:grpSpLocks/>
              </p:cNvGrpSpPr>
              <p:nvPr/>
            </p:nvGrpSpPr>
            <p:grpSpPr bwMode="auto">
              <a:xfrm>
                <a:off x="432" y="3360"/>
                <a:ext cx="432" cy="228"/>
                <a:chOff x="432" y="288"/>
                <a:chExt cx="1488" cy="372"/>
              </a:xfrm>
            </p:grpSpPr>
            <p:sp>
              <p:nvSpPr>
                <p:cNvPr id="83" name="Oval 125"/>
                <p:cNvSpPr>
                  <a:spLocks noChangeArrowheads="1"/>
                </p:cNvSpPr>
                <p:nvPr/>
              </p:nvSpPr>
              <p:spPr bwMode="auto">
                <a:xfrm>
                  <a:off x="432" y="324"/>
                  <a:ext cx="1488" cy="336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4" name="Oval 126"/>
                <p:cNvSpPr>
                  <a:spLocks noChangeArrowheads="1"/>
                </p:cNvSpPr>
                <p:nvPr/>
              </p:nvSpPr>
              <p:spPr bwMode="auto">
                <a:xfrm>
                  <a:off x="432" y="288"/>
                  <a:ext cx="1488" cy="3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66275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pic>
        <p:nvPicPr>
          <p:cNvPr id="115" name="Picture 1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282" y="3140968"/>
            <a:ext cx="1802168" cy="886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6" name="Group 81"/>
          <p:cNvGrpSpPr>
            <a:grpSpLocks/>
          </p:cNvGrpSpPr>
          <p:nvPr/>
        </p:nvGrpSpPr>
        <p:grpSpPr bwMode="auto">
          <a:xfrm>
            <a:off x="6420617" y="3176574"/>
            <a:ext cx="1312863" cy="504825"/>
            <a:chOff x="1488" y="1392"/>
            <a:chExt cx="1248" cy="449"/>
          </a:xfrm>
        </p:grpSpPr>
        <p:sp>
          <p:nvSpPr>
            <p:cNvPr id="117" name="AutoShape 82"/>
            <p:cNvSpPr>
              <a:spLocks noChangeArrowheads="1"/>
            </p:cNvSpPr>
            <p:nvPr/>
          </p:nvSpPr>
          <p:spPr bwMode="auto">
            <a:xfrm>
              <a:off x="1488" y="1536"/>
              <a:ext cx="1248" cy="305"/>
            </a:xfrm>
            <a:prstGeom prst="parallelogram">
              <a:avLst>
                <a:gd name="adj" fmla="val 78691"/>
              </a:avLst>
            </a:prstGeom>
            <a:solidFill>
              <a:srgbClr val="DDDDDD"/>
            </a:solidFill>
            <a:ln>
              <a:noFill/>
            </a:ln>
            <a:effectLst>
              <a:outerShdw dist="40161" dir="4293903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18" name="Line 83"/>
            <p:cNvSpPr>
              <a:spLocks noChangeShapeType="1"/>
            </p:cNvSpPr>
            <p:nvPr/>
          </p:nvSpPr>
          <p:spPr bwMode="auto">
            <a:xfrm>
              <a:off x="1680" y="1739"/>
              <a:ext cx="5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9" name="Line 84"/>
            <p:cNvSpPr>
              <a:spLocks noChangeShapeType="1"/>
            </p:cNvSpPr>
            <p:nvPr/>
          </p:nvSpPr>
          <p:spPr bwMode="auto">
            <a:xfrm flipH="1">
              <a:off x="1807" y="1632"/>
              <a:ext cx="65" cy="1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0" name="Line 85"/>
            <p:cNvSpPr>
              <a:spLocks noChangeShapeType="1"/>
            </p:cNvSpPr>
            <p:nvPr/>
          </p:nvSpPr>
          <p:spPr bwMode="auto">
            <a:xfrm flipV="1">
              <a:off x="2064" y="1628"/>
              <a:ext cx="52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21" name="Group 86"/>
            <p:cNvGrpSpPr>
              <a:grpSpLocks/>
            </p:cNvGrpSpPr>
            <p:nvPr/>
          </p:nvGrpSpPr>
          <p:grpSpPr bwMode="auto">
            <a:xfrm>
              <a:off x="1776" y="1488"/>
              <a:ext cx="166" cy="216"/>
              <a:chOff x="2976" y="3264"/>
              <a:chExt cx="720" cy="577"/>
            </a:xfrm>
          </p:grpSpPr>
          <p:grpSp>
            <p:nvGrpSpPr>
              <p:cNvPr id="144" name="Group 87"/>
              <p:cNvGrpSpPr>
                <a:grpSpLocks/>
              </p:cNvGrpSpPr>
              <p:nvPr/>
            </p:nvGrpSpPr>
            <p:grpSpPr bwMode="auto">
              <a:xfrm>
                <a:off x="2976" y="3616"/>
                <a:ext cx="720" cy="225"/>
                <a:chOff x="2304" y="2166"/>
                <a:chExt cx="288" cy="90"/>
              </a:xfrm>
            </p:grpSpPr>
            <p:sp>
              <p:nvSpPr>
                <p:cNvPr id="160" name="Oval 88"/>
                <p:cNvSpPr>
                  <a:spLocks noChangeArrowheads="1"/>
                </p:cNvSpPr>
                <p:nvPr/>
              </p:nvSpPr>
              <p:spPr bwMode="auto">
                <a:xfrm>
                  <a:off x="2304" y="2170"/>
                  <a:ext cx="288" cy="8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AFD8"/>
                    </a:gs>
                    <a:gs pos="50000">
                      <a:srgbClr val="7575AD"/>
                    </a:gs>
                    <a:gs pos="100000">
                      <a:srgbClr val="00AFD8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1" name="Oval 89"/>
                <p:cNvSpPr>
                  <a:spLocks noChangeArrowheads="1"/>
                </p:cNvSpPr>
                <p:nvPr/>
              </p:nvSpPr>
              <p:spPr bwMode="auto">
                <a:xfrm>
                  <a:off x="2304" y="2166"/>
                  <a:ext cx="288" cy="7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57DFFF"/>
                    </a:gs>
                    <a:gs pos="50000">
                      <a:srgbClr val="00AFD8"/>
                    </a:gs>
                    <a:gs pos="100000">
                      <a:srgbClr val="57DF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5" name="Group 90"/>
              <p:cNvGrpSpPr>
                <a:grpSpLocks/>
              </p:cNvGrpSpPr>
              <p:nvPr/>
            </p:nvGrpSpPr>
            <p:grpSpPr bwMode="auto">
              <a:xfrm>
                <a:off x="2976" y="3552"/>
                <a:ext cx="720" cy="225"/>
                <a:chOff x="2304" y="2166"/>
                <a:chExt cx="288" cy="90"/>
              </a:xfrm>
            </p:grpSpPr>
            <p:sp>
              <p:nvSpPr>
                <p:cNvPr id="158" name="Oval 91"/>
                <p:cNvSpPr>
                  <a:spLocks noChangeArrowheads="1"/>
                </p:cNvSpPr>
                <p:nvPr/>
              </p:nvSpPr>
              <p:spPr bwMode="auto">
                <a:xfrm>
                  <a:off x="2304" y="2170"/>
                  <a:ext cx="288" cy="8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AFD8"/>
                    </a:gs>
                    <a:gs pos="50000">
                      <a:srgbClr val="7575AD"/>
                    </a:gs>
                    <a:gs pos="100000">
                      <a:srgbClr val="00AFD8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9" name="Oval 92"/>
                <p:cNvSpPr>
                  <a:spLocks noChangeArrowheads="1"/>
                </p:cNvSpPr>
                <p:nvPr/>
              </p:nvSpPr>
              <p:spPr bwMode="auto">
                <a:xfrm>
                  <a:off x="2304" y="2166"/>
                  <a:ext cx="288" cy="7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57DFFF"/>
                    </a:gs>
                    <a:gs pos="50000">
                      <a:srgbClr val="00AFD8"/>
                    </a:gs>
                    <a:gs pos="100000">
                      <a:srgbClr val="57DF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6" name="Group 93"/>
              <p:cNvGrpSpPr>
                <a:grpSpLocks/>
              </p:cNvGrpSpPr>
              <p:nvPr/>
            </p:nvGrpSpPr>
            <p:grpSpPr bwMode="auto">
              <a:xfrm>
                <a:off x="2976" y="3489"/>
                <a:ext cx="720" cy="225"/>
                <a:chOff x="2304" y="2166"/>
                <a:chExt cx="288" cy="90"/>
              </a:xfrm>
            </p:grpSpPr>
            <p:sp>
              <p:nvSpPr>
                <p:cNvPr id="156" name="Oval 94"/>
                <p:cNvSpPr>
                  <a:spLocks noChangeArrowheads="1"/>
                </p:cNvSpPr>
                <p:nvPr/>
              </p:nvSpPr>
              <p:spPr bwMode="auto">
                <a:xfrm>
                  <a:off x="2304" y="2170"/>
                  <a:ext cx="288" cy="8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AFD8"/>
                    </a:gs>
                    <a:gs pos="50000">
                      <a:srgbClr val="7575AD"/>
                    </a:gs>
                    <a:gs pos="100000">
                      <a:srgbClr val="00AFD8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7" name="Oval 95"/>
                <p:cNvSpPr>
                  <a:spLocks noChangeArrowheads="1"/>
                </p:cNvSpPr>
                <p:nvPr/>
              </p:nvSpPr>
              <p:spPr bwMode="auto">
                <a:xfrm>
                  <a:off x="2304" y="2166"/>
                  <a:ext cx="288" cy="7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57DFFF"/>
                    </a:gs>
                    <a:gs pos="50000">
                      <a:srgbClr val="00AFD8"/>
                    </a:gs>
                    <a:gs pos="100000">
                      <a:srgbClr val="57DF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7" name="Group 96"/>
              <p:cNvGrpSpPr>
                <a:grpSpLocks/>
              </p:cNvGrpSpPr>
              <p:nvPr/>
            </p:nvGrpSpPr>
            <p:grpSpPr bwMode="auto">
              <a:xfrm>
                <a:off x="2976" y="3419"/>
                <a:ext cx="720" cy="225"/>
                <a:chOff x="2304" y="2166"/>
                <a:chExt cx="288" cy="90"/>
              </a:xfrm>
            </p:grpSpPr>
            <p:sp>
              <p:nvSpPr>
                <p:cNvPr id="154" name="Oval 97"/>
                <p:cNvSpPr>
                  <a:spLocks noChangeArrowheads="1"/>
                </p:cNvSpPr>
                <p:nvPr/>
              </p:nvSpPr>
              <p:spPr bwMode="auto">
                <a:xfrm>
                  <a:off x="2304" y="2170"/>
                  <a:ext cx="288" cy="8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AFD8"/>
                    </a:gs>
                    <a:gs pos="50000">
                      <a:srgbClr val="7575AD"/>
                    </a:gs>
                    <a:gs pos="100000">
                      <a:srgbClr val="00AFD8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5" name="Oval 98"/>
                <p:cNvSpPr>
                  <a:spLocks noChangeArrowheads="1"/>
                </p:cNvSpPr>
                <p:nvPr/>
              </p:nvSpPr>
              <p:spPr bwMode="auto">
                <a:xfrm>
                  <a:off x="2304" y="2166"/>
                  <a:ext cx="288" cy="7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57DFFF"/>
                    </a:gs>
                    <a:gs pos="50000">
                      <a:srgbClr val="00AFD8"/>
                    </a:gs>
                    <a:gs pos="100000">
                      <a:srgbClr val="57DF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8" name="Group 99"/>
              <p:cNvGrpSpPr>
                <a:grpSpLocks/>
              </p:cNvGrpSpPr>
              <p:nvPr/>
            </p:nvGrpSpPr>
            <p:grpSpPr bwMode="auto">
              <a:xfrm>
                <a:off x="2976" y="3349"/>
                <a:ext cx="720" cy="225"/>
                <a:chOff x="2304" y="2166"/>
                <a:chExt cx="288" cy="90"/>
              </a:xfrm>
            </p:grpSpPr>
            <p:sp>
              <p:nvSpPr>
                <p:cNvPr id="152" name="Oval 100"/>
                <p:cNvSpPr>
                  <a:spLocks noChangeArrowheads="1"/>
                </p:cNvSpPr>
                <p:nvPr/>
              </p:nvSpPr>
              <p:spPr bwMode="auto">
                <a:xfrm>
                  <a:off x="2304" y="2170"/>
                  <a:ext cx="288" cy="8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AFD8"/>
                    </a:gs>
                    <a:gs pos="50000">
                      <a:srgbClr val="7575AD"/>
                    </a:gs>
                    <a:gs pos="100000">
                      <a:srgbClr val="00AFD8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3" name="Oval 101"/>
                <p:cNvSpPr>
                  <a:spLocks noChangeArrowheads="1"/>
                </p:cNvSpPr>
                <p:nvPr/>
              </p:nvSpPr>
              <p:spPr bwMode="auto">
                <a:xfrm>
                  <a:off x="2304" y="2166"/>
                  <a:ext cx="288" cy="7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57DFFF"/>
                    </a:gs>
                    <a:gs pos="50000">
                      <a:srgbClr val="00AFD8"/>
                    </a:gs>
                    <a:gs pos="100000">
                      <a:srgbClr val="57DF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9" name="Group 102"/>
              <p:cNvGrpSpPr>
                <a:grpSpLocks/>
              </p:cNvGrpSpPr>
              <p:nvPr/>
            </p:nvGrpSpPr>
            <p:grpSpPr bwMode="auto">
              <a:xfrm>
                <a:off x="2976" y="3264"/>
                <a:ext cx="720" cy="225"/>
                <a:chOff x="2304" y="2112"/>
                <a:chExt cx="288" cy="90"/>
              </a:xfrm>
            </p:grpSpPr>
            <p:sp>
              <p:nvSpPr>
                <p:cNvPr id="150" name="Oval 103"/>
                <p:cNvSpPr>
                  <a:spLocks noChangeArrowheads="1"/>
                </p:cNvSpPr>
                <p:nvPr/>
              </p:nvSpPr>
              <p:spPr bwMode="auto">
                <a:xfrm>
                  <a:off x="2304" y="2116"/>
                  <a:ext cx="288" cy="8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57DFFF"/>
                    </a:gs>
                    <a:gs pos="50000">
                      <a:srgbClr val="008EB0"/>
                    </a:gs>
                    <a:gs pos="100000">
                      <a:srgbClr val="57DF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1" name="Oval 104"/>
                <p:cNvSpPr>
                  <a:spLocks noChangeArrowheads="1"/>
                </p:cNvSpPr>
                <p:nvPr/>
              </p:nvSpPr>
              <p:spPr bwMode="auto">
                <a:xfrm>
                  <a:off x="2304" y="2112"/>
                  <a:ext cx="288" cy="7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FFFF"/>
                    </a:gs>
                    <a:gs pos="50000">
                      <a:srgbClr val="57DFFF"/>
                    </a:gs>
                    <a:gs pos="100000">
                      <a:srgbClr val="CCFF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22" name="Group 105"/>
            <p:cNvGrpSpPr>
              <a:grpSpLocks/>
            </p:cNvGrpSpPr>
            <p:nvPr/>
          </p:nvGrpSpPr>
          <p:grpSpPr bwMode="auto">
            <a:xfrm>
              <a:off x="2208" y="1392"/>
              <a:ext cx="385" cy="402"/>
              <a:chOff x="3960" y="12396"/>
              <a:chExt cx="614" cy="690"/>
            </a:xfrm>
          </p:grpSpPr>
          <p:pic>
            <p:nvPicPr>
              <p:cNvPr id="142" name="Picture 106" descr="server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6" y="12396"/>
                <a:ext cx="408" cy="6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3" name="Picture 107" descr="PC Blue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0" y="12710"/>
                <a:ext cx="368" cy="3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3" name="Group 108"/>
            <p:cNvGrpSpPr>
              <a:grpSpLocks/>
            </p:cNvGrpSpPr>
            <p:nvPr/>
          </p:nvGrpSpPr>
          <p:grpSpPr bwMode="auto">
            <a:xfrm>
              <a:off x="2014" y="1488"/>
              <a:ext cx="176" cy="201"/>
              <a:chOff x="432" y="3360"/>
              <a:chExt cx="432" cy="468"/>
            </a:xfrm>
          </p:grpSpPr>
          <p:grpSp>
            <p:nvGrpSpPr>
              <p:cNvPr id="124" name="Group 109"/>
              <p:cNvGrpSpPr>
                <a:grpSpLocks/>
              </p:cNvGrpSpPr>
              <p:nvPr/>
            </p:nvGrpSpPr>
            <p:grpSpPr bwMode="auto">
              <a:xfrm>
                <a:off x="432" y="3600"/>
                <a:ext cx="432" cy="228"/>
                <a:chOff x="432" y="288"/>
                <a:chExt cx="1488" cy="372"/>
              </a:xfrm>
            </p:grpSpPr>
            <p:sp>
              <p:nvSpPr>
                <p:cNvPr id="140" name="Oval 110"/>
                <p:cNvSpPr>
                  <a:spLocks noChangeArrowheads="1"/>
                </p:cNvSpPr>
                <p:nvPr/>
              </p:nvSpPr>
              <p:spPr bwMode="auto">
                <a:xfrm>
                  <a:off x="432" y="324"/>
                  <a:ext cx="1488" cy="336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1" name="Oval 111"/>
                <p:cNvSpPr>
                  <a:spLocks noChangeArrowheads="1"/>
                </p:cNvSpPr>
                <p:nvPr/>
              </p:nvSpPr>
              <p:spPr bwMode="auto">
                <a:xfrm>
                  <a:off x="432" y="288"/>
                  <a:ext cx="1488" cy="3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66275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5" name="Group 112"/>
              <p:cNvGrpSpPr>
                <a:grpSpLocks/>
              </p:cNvGrpSpPr>
              <p:nvPr/>
            </p:nvGrpSpPr>
            <p:grpSpPr bwMode="auto">
              <a:xfrm>
                <a:off x="432" y="3552"/>
                <a:ext cx="432" cy="228"/>
                <a:chOff x="432" y="288"/>
                <a:chExt cx="1488" cy="372"/>
              </a:xfrm>
            </p:grpSpPr>
            <p:sp>
              <p:nvSpPr>
                <p:cNvPr id="138" name="Oval 113"/>
                <p:cNvSpPr>
                  <a:spLocks noChangeArrowheads="1"/>
                </p:cNvSpPr>
                <p:nvPr/>
              </p:nvSpPr>
              <p:spPr bwMode="auto">
                <a:xfrm>
                  <a:off x="432" y="324"/>
                  <a:ext cx="1488" cy="336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9" name="Oval 114"/>
                <p:cNvSpPr>
                  <a:spLocks noChangeArrowheads="1"/>
                </p:cNvSpPr>
                <p:nvPr/>
              </p:nvSpPr>
              <p:spPr bwMode="auto">
                <a:xfrm>
                  <a:off x="432" y="288"/>
                  <a:ext cx="1488" cy="3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66275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6" name="Group 115"/>
              <p:cNvGrpSpPr>
                <a:grpSpLocks/>
              </p:cNvGrpSpPr>
              <p:nvPr/>
            </p:nvGrpSpPr>
            <p:grpSpPr bwMode="auto">
              <a:xfrm>
                <a:off x="432" y="3504"/>
                <a:ext cx="432" cy="228"/>
                <a:chOff x="432" y="288"/>
                <a:chExt cx="1488" cy="372"/>
              </a:xfrm>
            </p:grpSpPr>
            <p:sp>
              <p:nvSpPr>
                <p:cNvPr id="136" name="Oval 116"/>
                <p:cNvSpPr>
                  <a:spLocks noChangeArrowheads="1"/>
                </p:cNvSpPr>
                <p:nvPr/>
              </p:nvSpPr>
              <p:spPr bwMode="auto">
                <a:xfrm>
                  <a:off x="432" y="324"/>
                  <a:ext cx="1488" cy="336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7" name="Oval 117"/>
                <p:cNvSpPr>
                  <a:spLocks noChangeArrowheads="1"/>
                </p:cNvSpPr>
                <p:nvPr/>
              </p:nvSpPr>
              <p:spPr bwMode="auto">
                <a:xfrm>
                  <a:off x="432" y="288"/>
                  <a:ext cx="1488" cy="3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66275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7" name="Group 118"/>
              <p:cNvGrpSpPr>
                <a:grpSpLocks/>
              </p:cNvGrpSpPr>
              <p:nvPr/>
            </p:nvGrpSpPr>
            <p:grpSpPr bwMode="auto">
              <a:xfrm>
                <a:off x="432" y="3456"/>
                <a:ext cx="432" cy="228"/>
                <a:chOff x="432" y="288"/>
                <a:chExt cx="1488" cy="372"/>
              </a:xfrm>
            </p:grpSpPr>
            <p:sp>
              <p:nvSpPr>
                <p:cNvPr id="134" name="Oval 119"/>
                <p:cNvSpPr>
                  <a:spLocks noChangeArrowheads="1"/>
                </p:cNvSpPr>
                <p:nvPr/>
              </p:nvSpPr>
              <p:spPr bwMode="auto">
                <a:xfrm>
                  <a:off x="432" y="324"/>
                  <a:ext cx="1488" cy="336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5" name="Oval 120"/>
                <p:cNvSpPr>
                  <a:spLocks noChangeArrowheads="1"/>
                </p:cNvSpPr>
                <p:nvPr/>
              </p:nvSpPr>
              <p:spPr bwMode="auto">
                <a:xfrm>
                  <a:off x="432" y="288"/>
                  <a:ext cx="1488" cy="3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66275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8" name="Group 121"/>
              <p:cNvGrpSpPr>
                <a:grpSpLocks/>
              </p:cNvGrpSpPr>
              <p:nvPr/>
            </p:nvGrpSpPr>
            <p:grpSpPr bwMode="auto">
              <a:xfrm>
                <a:off x="432" y="3408"/>
                <a:ext cx="432" cy="228"/>
                <a:chOff x="432" y="288"/>
                <a:chExt cx="1488" cy="372"/>
              </a:xfrm>
            </p:grpSpPr>
            <p:sp>
              <p:nvSpPr>
                <p:cNvPr id="132" name="Oval 122"/>
                <p:cNvSpPr>
                  <a:spLocks noChangeArrowheads="1"/>
                </p:cNvSpPr>
                <p:nvPr/>
              </p:nvSpPr>
              <p:spPr bwMode="auto">
                <a:xfrm>
                  <a:off x="432" y="324"/>
                  <a:ext cx="1488" cy="336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3" name="Oval 123"/>
                <p:cNvSpPr>
                  <a:spLocks noChangeArrowheads="1"/>
                </p:cNvSpPr>
                <p:nvPr/>
              </p:nvSpPr>
              <p:spPr bwMode="auto">
                <a:xfrm>
                  <a:off x="432" y="288"/>
                  <a:ext cx="1488" cy="3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66275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9" name="Group 124"/>
              <p:cNvGrpSpPr>
                <a:grpSpLocks/>
              </p:cNvGrpSpPr>
              <p:nvPr/>
            </p:nvGrpSpPr>
            <p:grpSpPr bwMode="auto">
              <a:xfrm>
                <a:off x="432" y="3360"/>
                <a:ext cx="432" cy="228"/>
                <a:chOff x="432" y="288"/>
                <a:chExt cx="1488" cy="372"/>
              </a:xfrm>
            </p:grpSpPr>
            <p:sp>
              <p:nvSpPr>
                <p:cNvPr id="130" name="Oval 125"/>
                <p:cNvSpPr>
                  <a:spLocks noChangeArrowheads="1"/>
                </p:cNvSpPr>
                <p:nvPr/>
              </p:nvSpPr>
              <p:spPr bwMode="auto">
                <a:xfrm>
                  <a:off x="432" y="324"/>
                  <a:ext cx="1488" cy="336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1" name="Oval 126"/>
                <p:cNvSpPr>
                  <a:spLocks noChangeArrowheads="1"/>
                </p:cNvSpPr>
                <p:nvPr/>
              </p:nvSpPr>
              <p:spPr bwMode="auto">
                <a:xfrm>
                  <a:off x="432" y="288"/>
                  <a:ext cx="1488" cy="3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66275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pic>
        <p:nvPicPr>
          <p:cNvPr id="162" name="Picture 1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478" y="4995660"/>
            <a:ext cx="1802168" cy="886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3" name="Group 81"/>
          <p:cNvGrpSpPr>
            <a:grpSpLocks/>
          </p:cNvGrpSpPr>
          <p:nvPr/>
        </p:nvGrpSpPr>
        <p:grpSpPr bwMode="auto">
          <a:xfrm>
            <a:off x="6404813" y="5031266"/>
            <a:ext cx="1312863" cy="504825"/>
            <a:chOff x="1488" y="1392"/>
            <a:chExt cx="1248" cy="449"/>
          </a:xfrm>
        </p:grpSpPr>
        <p:sp>
          <p:nvSpPr>
            <p:cNvPr id="164" name="AutoShape 82"/>
            <p:cNvSpPr>
              <a:spLocks noChangeArrowheads="1"/>
            </p:cNvSpPr>
            <p:nvPr/>
          </p:nvSpPr>
          <p:spPr bwMode="auto">
            <a:xfrm>
              <a:off x="1488" y="1536"/>
              <a:ext cx="1248" cy="305"/>
            </a:xfrm>
            <a:prstGeom prst="parallelogram">
              <a:avLst>
                <a:gd name="adj" fmla="val 78691"/>
              </a:avLst>
            </a:prstGeom>
            <a:solidFill>
              <a:srgbClr val="DDDDDD"/>
            </a:solidFill>
            <a:ln>
              <a:noFill/>
            </a:ln>
            <a:effectLst>
              <a:outerShdw dist="40161" dir="4293903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65" name="Line 83"/>
            <p:cNvSpPr>
              <a:spLocks noChangeShapeType="1"/>
            </p:cNvSpPr>
            <p:nvPr/>
          </p:nvSpPr>
          <p:spPr bwMode="auto">
            <a:xfrm>
              <a:off x="1680" y="1739"/>
              <a:ext cx="5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6" name="Line 84"/>
            <p:cNvSpPr>
              <a:spLocks noChangeShapeType="1"/>
            </p:cNvSpPr>
            <p:nvPr/>
          </p:nvSpPr>
          <p:spPr bwMode="auto">
            <a:xfrm flipH="1">
              <a:off x="1807" y="1632"/>
              <a:ext cx="65" cy="1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7" name="Line 85"/>
            <p:cNvSpPr>
              <a:spLocks noChangeShapeType="1"/>
            </p:cNvSpPr>
            <p:nvPr/>
          </p:nvSpPr>
          <p:spPr bwMode="auto">
            <a:xfrm flipV="1">
              <a:off x="2064" y="1628"/>
              <a:ext cx="52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68" name="Group 86"/>
            <p:cNvGrpSpPr>
              <a:grpSpLocks/>
            </p:cNvGrpSpPr>
            <p:nvPr/>
          </p:nvGrpSpPr>
          <p:grpSpPr bwMode="auto">
            <a:xfrm>
              <a:off x="1776" y="1488"/>
              <a:ext cx="166" cy="216"/>
              <a:chOff x="2976" y="3264"/>
              <a:chExt cx="720" cy="577"/>
            </a:xfrm>
          </p:grpSpPr>
          <p:grpSp>
            <p:nvGrpSpPr>
              <p:cNvPr id="191" name="Group 87"/>
              <p:cNvGrpSpPr>
                <a:grpSpLocks/>
              </p:cNvGrpSpPr>
              <p:nvPr/>
            </p:nvGrpSpPr>
            <p:grpSpPr bwMode="auto">
              <a:xfrm>
                <a:off x="2976" y="3616"/>
                <a:ext cx="720" cy="225"/>
                <a:chOff x="2304" y="2166"/>
                <a:chExt cx="288" cy="90"/>
              </a:xfrm>
            </p:grpSpPr>
            <p:sp>
              <p:nvSpPr>
                <p:cNvPr id="207" name="Oval 88"/>
                <p:cNvSpPr>
                  <a:spLocks noChangeArrowheads="1"/>
                </p:cNvSpPr>
                <p:nvPr/>
              </p:nvSpPr>
              <p:spPr bwMode="auto">
                <a:xfrm>
                  <a:off x="2304" y="2170"/>
                  <a:ext cx="288" cy="8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AFD8"/>
                    </a:gs>
                    <a:gs pos="50000">
                      <a:srgbClr val="7575AD"/>
                    </a:gs>
                    <a:gs pos="100000">
                      <a:srgbClr val="00AFD8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8" name="Oval 89"/>
                <p:cNvSpPr>
                  <a:spLocks noChangeArrowheads="1"/>
                </p:cNvSpPr>
                <p:nvPr/>
              </p:nvSpPr>
              <p:spPr bwMode="auto">
                <a:xfrm>
                  <a:off x="2304" y="2166"/>
                  <a:ext cx="288" cy="7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57DFFF"/>
                    </a:gs>
                    <a:gs pos="50000">
                      <a:srgbClr val="00AFD8"/>
                    </a:gs>
                    <a:gs pos="100000">
                      <a:srgbClr val="57DF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92" name="Group 90"/>
              <p:cNvGrpSpPr>
                <a:grpSpLocks/>
              </p:cNvGrpSpPr>
              <p:nvPr/>
            </p:nvGrpSpPr>
            <p:grpSpPr bwMode="auto">
              <a:xfrm>
                <a:off x="2976" y="3552"/>
                <a:ext cx="720" cy="225"/>
                <a:chOff x="2304" y="2166"/>
                <a:chExt cx="288" cy="90"/>
              </a:xfrm>
            </p:grpSpPr>
            <p:sp>
              <p:nvSpPr>
                <p:cNvPr id="205" name="Oval 91"/>
                <p:cNvSpPr>
                  <a:spLocks noChangeArrowheads="1"/>
                </p:cNvSpPr>
                <p:nvPr/>
              </p:nvSpPr>
              <p:spPr bwMode="auto">
                <a:xfrm>
                  <a:off x="2304" y="2170"/>
                  <a:ext cx="288" cy="8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AFD8"/>
                    </a:gs>
                    <a:gs pos="50000">
                      <a:srgbClr val="7575AD"/>
                    </a:gs>
                    <a:gs pos="100000">
                      <a:srgbClr val="00AFD8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6" name="Oval 92"/>
                <p:cNvSpPr>
                  <a:spLocks noChangeArrowheads="1"/>
                </p:cNvSpPr>
                <p:nvPr/>
              </p:nvSpPr>
              <p:spPr bwMode="auto">
                <a:xfrm>
                  <a:off x="2304" y="2166"/>
                  <a:ext cx="288" cy="7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57DFFF"/>
                    </a:gs>
                    <a:gs pos="50000">
                      <a:srgbClr val="00AFD8"/>
                    </a:gs>
                    <a:gs pos="100000">
                      <a:srgbClr val="57DF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93" name="Group 93"/>
              <p:cNvGrpSpPr>
                <a:grpSpLocks/>
              </p:cNvGrpSpPr>
              <p:nvPr/>
            </p:nvGrpSpPr>
            <p:grpSpPr bwMode="auto">
              <a:xfrm>
                <a:off x="2976" y="3489"/>
                <a:ext cx="720" cy="225"/>
                <a:chOff x="2304" y="2166"/>
                <a:chExt cx="288" cy="90"/>
              </a:xfrm>
            </p:grpSpPr>
            <p:sp>
              <p:nvSpPr>
                <p:cNvPr id="203" name="Oval 94"/>
                <p:cNvSpPr>
                  <a:spLocks noChangeArrowheads="1"/>
                </p:cNvSpPr>
                <p:nvPr/>
              </p:nvSpPr>
              <p:spPr bwMode="auto">
                <a:xfrm>
                  <a:off x="2304" y="2170"/>
                  <a:ext cx="288" cy="8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AFD8"/>
                    </a:gs>
                    <a:gs pos="50000">
                      <a:srgbClr val="7575AD"/>
                    </a:gs>
                    <a:gs pos="100000">
                      <a:srgbClr val="00AFD8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4" name="Oval 95"/>
                <p:cNvSpPr>
                  <a:spLocks noChangeArrowheads="1"/>
                </p:cNvSpPr>
                <p:nvPr/>
              </p:nvSpPr>
              <p:spPr bwMode="auto">
                <a:xfrm>
                  <a:off x="2304" y="2166"/>
                  <a:ext cx="288" cy="7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57DFFF"/>
                    </a:gs>
                    <a:gs pos="50000">
                      <a:srgbClr val="00AFD8"/>
                    </a:gs>
                    <a:gs pos="100000">
                      <a:srgbClr val="57DF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94" name="Group 96"/>
              <p:cNvGrpSpPr>
                <a:grpSpLocks/>
              </p:cNvGrpSpPr>
              <p:nvPr/>
            </p:nvGrpSpPr>
            <p:grpSpPr bwMode="auto">
              <a:xfrm>
                <a:off x="2976" y="3419"/>
                <a:ext cx="720" cy="225"/>
                <a:chOff x="2304" y="2166"/>
                <a:chExt cx="288" cy="90"/>
              </a:xfrm>
            </p:grpSpPr>
            <p:sp>
              <p:nvSpPr>
                <p:cNvPr id="201" name="Oval 97"/>
                <p:cNvSpPr>
                  <a:spLocks noChangeArrowheads="1"/>
                </p:cNvSpPr>
                <p:nvPr/>
              </p:nvSpPr>
              <p:spPr bwMode="auto">
                <a:xfrm>
                  <a:off x="2304" y="2170"/>
                  <a:ext cx="288" cy="8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AFD8"/>
                    </a:gs>
                    <a:gs pos="50000">
                      <a:srgbClr val="7575AD"/>
                    </a:gs>
                    <a:gs pos="100000">
                      <a:srgbClr val="00AFD8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2" name="Oval 98"/>
                <p:cNvSpPr>
                  <a:spLocks noChangeArrowheads="1"/>
                </p:cNvSpPr>
                <p:nvPr/>
              </p:nvSpPr>
              <p:spPr bwMode="auto">
                <a:xfrm>
                  <a:off x="2304" y="2166"/>
                  <a:ext cx="288" cy="7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57DFFF"/>
                    </a:gs>
                    <a:gs pos="50000">
                      <a:srgbClr val="00AFD8"/>
                    </a:gs>
                    <a:gs pos="100000">
                      <a:srgbClr val="57DF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95" name="Group 99"/>
              <p:cNvGrpSpPr>
                <a:grpSpLocks/>
              </p:cNvGrpSpPr>
              <p:nvPr/>
            </p:nvGrpSpPr>
            <p:grpSpPr bwMode="auto">
              <a:xfrm>
                <a:off x="2976" y="3349"/>
                <a:ext cx="720" cy="225"/>
                <a:chOff x="2304" y="2166"/>
                <a:chExt cx="288" cy="90"/>
              </a:xfrm>
            </p:grpSpPr>
            <p:sp>
              <p:nvSpPr>
                <p:cNvPr id="199" name="Oval 100"/>
                <p:cNvSpPr>
                  <a:spLocks noChangeArrowheads="1"/>
                </p:cNvSpPr>
                <p:nvPr/>
              </p:nvSpPr>
              <p:spPr bwMode="auto">
                <a:xfrm>
                  <a:off x="2304" y="2170"/>
                  <a:ext cx="288" cy="8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AFD8"/>
                    </a:gs>
                    <a:gs pos="50000">
                      <a:srgbClr val="7575AD"/>
                    </a:gs>
                    <a:gs pos="100000">
                      <a:srgbClr val="00AFD8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0" name="Oval 101"/>
                <p:cNvSpPr>
                  <a:spLocks noChangeArrowheads="1"/>
                </p:cNvSpPr>
                <p:nvPr/>
              </p:nvSpPr>
              <p:spPr bwMode="auto">
                <a:xfrm>
                  <a:off x="2304" y="2166"/>
                  <a:ext cx="288" cy="7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57DFFF"/>
                    </a:gs>
                    <a:gs pos="50000">
                      <a:srgbClr val="00AFD8"/>
                    </a:gs>
                    <a:gs pos="100000">
                      <a:srgbClr val="57DF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96" name="Group 102"/>
              <p:cNvGrpSpPr>
                <a:grpSpLocks/>
              </p:cNvGrpSpPr>
              <p:nvPr/>
            </p:nvGrpSpPr>
            <p:grpSpPr bwMode="auto">
              <a:xfrm>
                <a:off x="2976" y="3264"/>
                <a:ext cx="720" cy="225"/>
                <a:chOff x="2304" y="2112"/>
                <a:chExt cx="288" cy="90"/>
              </a:xfrm>
            </p:grpSpPr>
            <p:sp>
              <p:nvSpPr>
                <p:cNvPr id="197" name="Oval 103"/>
                <p:cNvSpPr>
                  <a:spLocks noChangeArrowheads="1"/>
                </p:cNvSpPr>
                <p:nvPr/>
              </p:nvSpPr>
              <p:spPr bwMode="auto">
                <a:xfrm>
                  <a:off x="2304" y="2116"/>
                  <a:ext cx="288" cy="8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57DFFF"/>
                    </a:gs>
                    <a:gs pos="50000">
                      <a:srgbClr val="008EB0"/>
                    </a:gs>
                    <a:gs pos="100000">
                      <a:srgbClr val="57DF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8" name="Oval 104"/>
                <p:cNvSpPr>
                  <a:spLocks noChangeArrowheads="1"/>
                </p:cNvSpPr>
                <p:nvPr/>
              </p:nvSpPr>
              <p:spPr bwMode="auto">
                <a:xfrm>
                  <a:off x="2304" y="2112"/>
                  <a:ext cx="288" cy="7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FFFF"/>
                    </a:gs>
                    <a:gs pos="50000">
                      <a:srgbClr val="57DFFF"/>
                    </a:gs>
                    <a:gs pos="100000">
                      <a:srgbClr val="CCFF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69" name="Group 105"/>
            <p:cNvGrpSpPr>
              <a:grpSpLocks/>
            </p:cNvGrpSpPr>
            <p:nvPr/>
          </p:nvGrpSpPr>
          <p:grpSpPr bwMode="auto">
            <a:xfrm>
              <a:off x="2208" y="1392"/>
              <a:ext cx="385" cy="402"/>
              <a:chOff x="3960" y="12396"/>
              <a:chExt cx="614" cy="690"/>
            </a:xfrm>
          </p:grpSpPr>
          <p:pic>
            <p:nvPicPr>
              <p:cNvPr id="189" name="Picture 106" descr="server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6" y="12396"/>
                <a:ext cx="408" cy="6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0" name="Picture 107" descr="PC Blue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0" y="12710"/>
                <a:ext cx="368" cy="3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0" name="Group 108"/>
            <p:cNvGrpSpPr>
              <a:grpSpLocks/>
            </p:cNvGrpSpPr>
            <p:nvPr/>
          </p:nvGrpSpPr>
          <p:grpSpPr bwMode="auto">
            <a:xfrm>
              <a:off x="2014" y="1488"/>
              <a:ext cx="176" cy="201"/>
              <a:chOff x="432" y="3360"/>
              <a:chExt cx="432" cy="468"/>
            </a:xfrm>
          </p:grpSpPr>
          <p:grpSp>
            <p:nvGrpSpPr>
              <p:cNvPr id="171" name="Group 109"/>
              <p:cNvGrpSpPr>
                <a:grpSpLocks/>
              </p:cNvGrpSpPr>
              <p:nvPr/>
            </p:nvGrpSpPr>
            <p:grpSpPr bwMode="auto">
              <a:xfrm>
                <a:off x="432" y="3600"/>
                <a:ext cx="432" cy="228"/>
                <a:chOff x="432" y="288"/>
                <a:chExt cx="1488" cy="372"/>
              </a:xfrm>
            </p:grpSpPr>
            <p:sp>
              <p:nvSpPr>
                <p:cNvPr id="187" name="Oval 110"/>
                <p:cNvSpPr>
                  <a:spLocks noChangeArrowheads="1"/>
                </p:cNvSpPr>
                <p:nvPr/>
              </p:nvSpPr>
              <p:spPr bwMode="auto">
                <a:xfrm>
                  <a:off x="432" y="324"/>
                  <a:ext cx="1488" cy="336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8" name="Oval 111"/>
                <p:cNvSpPr>
                  <a:spLocks noChangeArrowheads="1"/>
                </p:cNvSpPr>
                <p:nvPr/>
              </p:nvSpPr>
              <p:spPr bwMode="auto">
                <a:xfrm>
                  <a:off x="432" y="288"/>
                  <a:ext cx="1488" cy="3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66275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72" name="Group 112"/>
              <p:cNvGrpSpPr>
                <a:grpSpLocks/>
              </p:cNvGrpSpPr>
              <p:nvPr/>
            </p:nvGrpSpPr>
            <p:grpSpPr bwMode="auto">
              <a:xfrm>
                <a:off x="432" y="3552"/>
                <a:ext cx="432" cy="228"/>
                <a:chOff x="432" y="288"/>
                <a:chExt cx="1488" cy="372"/>
              </a:xfrm>
            </p:grpSpPr>
            <p:sp>
              <p:nvSpPr>
                <p:cNvPr id="185" name="Oval 113"/>
                <p:cNvSpPr>
                  <a:spLocks noChangeArrowheads="1"/>
                </p:cNvSpPr>
                <p:nvPr/>
              </p:nvSpPr>
              <p:spPr bwMode="auto">
                <a:xfrm>
                  <a:off x="432" y="324"/>
                  <a:ext cx="1488" cy="336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6" name="Oval 114"/>
                <p:cNvSpPr>
                  <a:spLocks noChangeArrowheads="1"/>
                </p:cNvSpPr>
                <p:nvPr/>
              </p:nvSpPr>
              <p:spPr bwMode="auto">
                <a:xfrm>
                  <a:off x="432" y="288"/>
                  <a:ext cx="1488" cy="3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66275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73" name="Group 115"/>
              <p:cNvGrpSpPr>
                <a:grpSpLocks/>
              </p:cNvGrpSpPr>
              <p:nvPr/>
            </p:nvGrpSpPr>
            <p:grpSpPr bwMode="auto">
              <a:xfrm>
                <a:off x="432" y="3504"/>
                <a:ext cx="432" cy="228"/>
                <a:chOff x="432" y="288"/>
                <a:chExt cx="1488" cy="372"/>
              </a:xfrm>
            </p:grpSpPr>
            <p:sp>
              <p:nvSpPr>
                <p:cNvPr id="183" name="Oval 116"/>
                <p:cNvSpPr>
                  <a:spLocks noChangeArrowheads="1"/>
                </p:cNvSpPr>
                <p:nvPr/>
              </p:nvSpPr>
              <p:spPr bwMode="auto">
                <a:xfrm>
                  <a:off x="432" y="324"/>
                  <a:ext cx="1488" cy="336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4" name="Oval 117"/>
                <p:cNvSpPr>
                  <a:spLocks noChangeArrowheads="1"/>
                </p:cNvSpPr>
                <p:nvPr/>
              </p:nvSpPr>
              <p:spPr bwMode="auto">
                <a:xfrm>
                  <a:off x="432" y="288"/>
                  <a:ext cx="1488" cy="3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66275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74" name="Group 118"/>
              <p:cNvGrpSpPr>
                <a:grpSpLocks/>
              </p:cNvGrpSpPr>
              <p:nvPr/>
            </p:nvGrpSpPr>
            <p:grpSpPr bwMode="auto">
              <a:xfrm>
                <a:off x="432" y="3456"/>
                <a:ext cx="432" cy="228"/>
                <a:chOff x="432" y="288"/>
                <a:chExt cx="1488" cy="372"/>
              </a:xfrm>
            </p:grpSpPr>
            <p:sp>
              <p:nvSpPr>
                <p:cNvPr id="181" name="Oval 119"/>
                <p:cNvSpPr>
                  <a:spLocks noChangeArrowheads="1"/>
                </p:cNvSpPr>
                <p:nvPr/>
              </p:nvSpPr>
              <p:spPr bwMode="auto">
                <a:xfrm>
                  <a:off x="432" y="324"/>
                  <a:ext cx="1488" cy="336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2" name="Oval 120"/>
                <p:cNvSpPr>
                  <a:spLocks noChangeArrowheads="1"/>
                </p:cNvSpPr>
                <p:nvPr/>
              </p:nvSpPr>
              <p:spPr bwMode="auto">
                <a:xfrm>
                  <a:off x="432" y="288"/>
                  <a:ext cx="1488" cy="3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66275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75" name="Group 121"/>
              <p:cNvGrpSpPr>
                <a:grpSpLocks/>
              </p:cNvGrpSpPr>
              <p:nvPr/>
            </p:nvGrpSpPr>
            <p:grpSpPr bwMode="auto">
              <a:xfrm>
                <a:off x="432" y="3408"/>
                <a:ext cx="432" cy="228"/>
                <a:chOff x="432" y="288"/>
                <a:chExt cx="1488" cy="372"/>
              </a:xfrm>
            </p:grpSpPr>
            <p:sp>
              <p:nvSpPr>
                <p:cNvPr id="179" name="Oval 122"/>
                <p:cNvSpPr>
                  <a:spLocks noChangeArrowheads="1"/>
                </p:cNvSpPr>
                <p:nvPr/>
              </p:nvSpPr>
              <p:spPr bwMode="auto">
                <a:xfrm>
                  <a:off x="432" y="324"/>
                  <a:ext cx="1488" cy="336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0" name="Oval 123"/>
                <p:cNvSpPr>
                  <a:spLocks noChangeArrowheads="1"/>
                </p:cNvSpPr>
                <p:nvPr/>
              </p:nvSpPr>
              <p:spPr bwMode="auto">
                <a:xfrm>
                  <a:off x="432" y="288"/>
                  <a:ext cx="1488" cy="3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66275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76" name="Group 124"/>
              <p:cNvGrpSpPr>
                <a:grpSpLocks/>
              </p:cNvGrpSpPr>
              <p:nvPr/>
            </p:nvGrpSpPr>
            <p:grpSpPr bwMode="auto">
              <a:xfrm>
                <a:off x="432" y="3360"/>
                <a:ext cx="432" cy="228"/>
                <a:chOff x="432" y="288"/>
                <a:chExt cx="1488" cy="372"/>
              </a:xfrm>
            </p:grpSpPr>
            <p:sp>
              <p:nvSpPr>
                <p:cNvPr id="177" name="Oval 125"/>
                <p:cNvSpPr>
                  <a:spLocks noChangeArrowheads="1"/>
                </p:cNvSpPr>
                <p:nvPr/>
              </p:nvSpPr>
              <p:spPr bwMode="auto">
                <a:xfrm>
                  <a:off x="432" y="324"/>
                  <a:ext cx="1488" cy="336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8" name="Oval 126"/>
                <p:cNvSpPr>
                  <a:spLocks noChangeArrowheads="1"/>
                </p:cNvSpPr>
                <p:nvPr/>
              </p:nvSpPr>
              <p:spPr bwMode="auto">
                <a:xfrm>
                  <a:off x="432" y="288"/>
                  <a:ext cx="1488" cy="3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66275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pic>
        <p:nvPicPr>
          <p:cNvPr id="209" name="Picture 441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194" y="1534774"/>
            <a:ext cx="27305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" name="Picture 441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069" y="3389791"/>
            <a:ext cx="27305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1" name="Picture 441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069" y="5308181"/>
            <a:ext cx="27305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直接连接符 17"/>
          <p:cNvCxnSpPr>
            <a:stCxn id="61" idx="2"/>
          </p:cNvCxnSpPr>
          <p:nvPr/>
        </p:nvCxnSpPr>
        <p:spPr>
          <a:xfrm>
            <a:off x="7026890" y="2204864"/>
            <a:ext cx="109751" cy="1079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>
            <a:stCxn id="115" idx="2"/>
            <a:endCxn id="162" idx="0"/>
          </p:cNvCxnSpPr>
          <p:nvPr/>
        </p:nvCxnSpPr>
        <p:spPr>
          <a:xfrm flipH="1">
            <a:off x="7094562" y="4027500"/>
            <a:ext cx="15804" cy="968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2" name="Picture 27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94048"/>
            <a:ext cx="456197" cy="586599"/>
          </a:xfrm>
          <a:prstGeom prst="rect">
            <a:avLst/>
          </a:prstGeom>
        </p:spPr>
      </p:pic>
      <p:pic>
        <p:nvPicPr>
          <p:cNvPr id="213" name="Picture 1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082" y="3394608"/>
            <a:ext cx="1480764" cy="680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4" name="TextBox 213"/>
          <p:cNvSpPr txBox="1"/>
          <p:nvPr/>
        </p:nvSpPr>
        <p:spPr>
          <a:xfrm>
            <a:off x="1912614" y="3573896"/>
            <a:ext cx="1051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+mn-ea"/>
                <a:ea typeface="+mn-ea"/>
              </a:rPr>
              <a:t>互联网</a:t>
            </a:r>
            <a:endParaRPr lang="zh-CN" altLang="en-US" sz="1600" dirty="0">
              <a:latin typeface="+mn-ea"/>
              <a:ea typeface="+mn-ea"/>
            </a:endParaRPr>
          </a:p>
        </p:txBody>
      </p:sp>
      <p:sp>
        <p:nvSpPr>
          <p:cNvPr id="215" name="矩形 214"/>
          <p:cNvSpPr/>
          <p:nvPr/>
        </p:nvSpPr>
        <p:spPr>
          <a:xfrm>
            <a:off x="3546953" y="1307484"/>
            <a:ext cx="2024683" cy="132942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6" name="矩形 215"/>
          <p:cNvSpPr/>
          <p:nvPr/>
        </p:nvSpPr>
        <p:spPr>
          <a:xfrm>
            <a:off x="3546952" y="3140968"/>
            <a:ext cx="2024683" cy="137061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7" name="矩形 216"/>
          <p:cNvSpPr/>
          <p:nvPr/>
        </p:nvSpPr>
        <p:spPr>
          <a:xfrm>
            <a:off x="3546951" y="5155918"/>
            <a:ext cx="2024683" cy="136942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0" name="TextBox 219"/>
          <p:cNvSpPr txBox="1"/>
          <p:nvPr/>
        </p:nvSpPr>
        <p:spPr>
          <a:xfrm>
            <a:off x="3762978" y="1329318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+mn-ea"/>
                <a:ea typeface="+mn-ea"/>
              </a:rPr>
              <a:t>互联网接入区</a:t>
            </a:r>
            <a:endParaRPr lang="zh-CN" altLang="en-US" sz="1600" dirty="0">
              <a:latin typeface="+mn-ea"/>
              <a:ea typeface="+mn-ea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3767206" y="3168399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+mn-ea"/>
                <a:ea typeface="+mn-ea"/>
              </a:rPr>
              <a:t>互联网接入区</a:t>
            </a:r>
            <a:endParaRPr lang="zh-CN" altLang="en-US" sz="1600" dirty="0">
              <a:latin typeface="+mn-ea"/>
              <a:ea typeface="+mn-ea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3762978" y="5167535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+mn-ea"/>
                <a:ea typeface="+mn-ea"/>
              </a:rPr>
              <a:t>互联网接入区</a:t>
            </a:r>
            <a:endParaRPr lang="zh-CN" altLang="en-US" sz="1600" dirty="0">
              <a:latin typeface="+mn-ea"/>
              <a:ea typeface="+mn-ea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8011450" y="1481718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+mn-ea"/>
                <a:ea typeface="+mn-ea"/>
              </a:rPr>
              <a:t>国家</a:t>
            </a:r>
            <a:endParaRPr lang="zh-CN" altLang="en-US" sz="1600" dirty="0">
              <a:latin typeface="+mn-ea"/>
              <a:ea typeface="+mn-ea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8028384" y="3289904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+mn-ea"/>
                <a:ea typeface="+mn-ea"/>
              </a:rPr>
              <a:t>省</a:t>
            </a:r>
            <a:endParaRPr lang="zh-CN" altLang="en-US" sz="1600" dirty="0">
              <a:latin typeface="+mn-ea"/>
              <a:ea typeface="+mn-ea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8013600" y="5272479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+mn-ea"/>
                <a:ea typeface="+mn-ea"/>
              </a:rPr>
              <a:t>市</a:t>
            </a:r>
            <a:endParaRPr lang="zh-CN" altLang="en-US" sz="1600" dirty="0">
              <a:latin typeface="+mn-ea"/>
              <a:ea typeface="+mn-ea"/>
            </a:endParaRPr>
          </a:p>
        </p:txBody>
      </p:sp>
      <p:pic>
        <p:nvPicPr>
          <p:cNvPr id="226" name="Picture 6" descr="计算机0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861" y="1700808"/>
            <a:ext cx="261501" cy="41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7" name="Picture 6" descr="计算机0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276" y="1709711"/>
            <a:ext cx="261501" cy="41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" name="Picture 6" descr="计算机0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197" y="1709711"/>
            <a:ext cx="261501" cy="41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9" name="TextBox 228"/>
          <p:cNvSpPr txBox="1"/>
          <p:nvPr/>
        </p:nvSpPr>
        <p:spPr>
          <a:xfrm>
            <a:off x="3797278" y="2204864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+mn-ea"/>
                <a:ea typeface="+mn-ea"/>
              </a:rPr>
              <a:t>MDM</a:t>
            </a:r>
            <a:r>
              <a:rPr lang="zh-CN" altLang="en-US" sz="1400" dirty="0" smtClean="0">
                <a:latin typeface="+mn-ea"/>
                <a:ea typeface="+mn-ea"/>
              </a:rPr>
              <a:t>综合管理平台</a:t>
            </a:r>
            <a:endParaRPr lang="zh-CN" altLang="en-US" sz="1400" dirty="0">
              <a:latin typeface="+mn-ea"/>
              <a:ea typeface="+mn-ea"/>
            </a:endParaRPr>
          </a:p>
        </p:txBody>
      </p:sp>
      <p:pic>
        <p:nvPicPr>
          <p:cNvPr id="230" name="Picture 6" descr="计算机0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947" y="3579991"/>
            <a:ext cx="261501" cy="41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1" name="Picture 6" descr="计算机0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362" y="3588894"/>
            <a:ext cx="261501" cy="41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2" name="Picture 6" descr="计算机0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283" y="3588894"/>
            <a:ext cx="261501" cy="41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3" name="TextBox 232"/>
          <p:cNvSpPr txBox="1"/>
          <p:nvPr/>
        </p:nvSpPr>
        <p:spPr>
          <a:xfrm>
            <a:off x="3829861" y="4051959"/>
            <a:ext cx="1174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+mn-ea"/>
                <a:ea typeface="+mn-ea"/>
              </a:rPr>
              <a:t>MDM</a:t>
            </a:r>
            <a:r>
              <a:rPr lang="zh-CN" altLang="en-US" sz="1400" dirty="0" smtClean="0">
                <a:latin typeface="+mn-ea"/>
                <a:ea typeface="+mn-ea"/>
              </a:rPr>
              <a:t>管理平台</a:t>
            </a:r>
            <a:endParaRPr lang="zh-CN" altLang="en-US" sz="1400" dirty="0">
              <a:latin typeface="+mn-ea"/>
              <a:ea typeface="+mn-ea"/>
            </a:endParaRPr>
          </a:p>
        </p:txBody>
      </p:sp>
      <p:pic>
        <p:nvPicPr>
          <p:cNvPr id="234" name="Picture 6" descr="计算机0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278" y="5621305"/>
            <a:ext cx="261501" cy="41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" name="TextBox 234"/>
          <p:cNvSpPr txBox="1"/>
          <p:nvPr/>
        </p:nvSpPr>
        <p:spPr>
          <a:xfrm>
            <a:off x="3474946" y="6122690"/>
            <a:ext cx="975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+mn-ea"/>
                <a:ea typeface="+mn-ea"/>
              </a:rPr>
              <a:t>VPN</a:t>
            </a:r>
            <a:r>
              <a:rPr lang="zh-CN" altLang="en-US" sz="1400" dirty="0" smtClean="0">
                <a:latin typeface="+mn-ea"/>
                <a:ea typeface="+mn-ea"/>
              </a:rPr>
              <a:t>网关</a:t>
            </a:r>
            <a:endParaRPr lang="zh-CN" altLang="en-US" sz="1400" dirty="0">
              <a:latin typeface="+mn-ea"/>
              <a:ea typeface="+mn-ea"/>
            </a:endParaRPr>
          </a:p>
        </p:txBody>
      </p:sp>
      <p:pic>
        <p:nvPicPr>
          <p:cNvPr id="236" name="Picture 6" descr="计算机0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927" y="5621305"/>
            <a:ext cx="261501" cy="41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7" name="TextBox 236"/>
          <p:cNvSpPr txBox="1"/>
          <p:nvPr/>
        </p:nvSpPr>
        <p:spPr>
          <a:xfrm>
            <a:off x="4591595" y="6122690"/>
            <a:ext cx="975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+mn-ea"/>
                <a:ea typeface="+mn-ea"/>
              </a:rPr>
              <a:t>应用前置</a:t>
            </a:r>
            <a:endParaRPr lang="zh-CN" altLang="en-US" sz="1400" dirty="0">
              <a:latin typeface="+mn-ea"/>
              <a:ea typeface="+mn-ea"/>
            </a:endParaRPr>
          </a:p>
        </p:txBody>
      </p:sp>
      <p:cxnSp>
        <p:nvCxnSpPr>
          <p:cNvPr id="40" name="直接连接符 39"/>
          <p:cNvCxnSpPr>
            <a:stCxn id="215" idx="1"/>
            <a:endCxn id="213" idx="3"/>
          </p:cNvCxnSpPr>
          <p:nvPr/>
        </p:nvCxnSpPr>
        <p:spPr>
          <a:xfrm flipH="1">
            <a:off x="3140846" y="1972198"/>
            <a:ext cx="406107" cy="17625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直接连接符 237"/>
          <p:cNvCxnSpPr>
            <a:stCxn id="216" idx="1"/>
            <a:endCxn id="213" idx="3"/>
          </p:cNvCxnSpPr>
          <p:nvPr/>
        </p:nvCxnSpPr>
        <p:spPr>
          <a:xfrm flipH="1" flipV="1">
            <a:off x="3140846" y="3734716"/>
            <a:ext cx="406106" cy="915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直接连接符 239"/>
          <p:cNvCxnSpPr>
            <a:stCxn id="217" idx="1"/>
            <a:endCxn id="213" idx="3"/>
          </p:cNvCxnSpPr>
          <p:nvPr/>
        </p:nvCxnSpPr>
        <p:spPr>
          <a:xfrm flipH="1" flipV="1">
            <a:off x="3140846" y="3734716"/>
            <a:ext cx="406105" cy="21059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任意多边形 240"/>
          <p:cNvSpPr/>
          <p:nvPr/>
        </p:nvSpPr>
        <p:spPr>
          <a:xfrm>
            <a:off x="609600" y="3712085"/>
            <a:ext cx="4406900" cy="2426487"/>
          </a:xfrm>
          <a:custGeom>
            <a:avLst/>
            <a:gdLst>
              <a:gd name="connsiteX0" fmla="*/ 0 w 4406900"/>
              <a:gd name="connsiteY0" fmla="*/ 2007231 h 2426487"/>
              <a:gd name="connsiteX1" fmla="*/ 1435100 w 4406900"/>
              <a:gd name="connsiteY1" fmla="*/ 631 h 2426487"/>
              <a:gd name="connsiteX2" fmla="*/ 3187700 w 4406900"/>
              <a:gd name="connsiteY2" fmla="*/ 2185031 h 2426487"/>
              <a:gd name="connsiteX3" fmla="*/ 4406900 w 4406900"/>
              <a:gd name="connsiteY3" fmla="*/ 2273931 h 242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6900" h="2426487">
                <a:moveTo>
                  <a:pt x="0" y="2007231"/>
                </a:moveTo>
                <a:cubicBezTo>
                  <a:pt x="451908" y="989114"/>
                  <a:pt x="903817" y="-29002"/>
                  <a:pt x="1435100" y="631"/>
                </a:cubicBezTo>
                <a:cubicBezTo>
                  <a:pt x="1966383" y="30264"/>
                  <a:pt x="2692400" y="1806148"/>
                  <a:pt x="3187700" y="2185031"/>
                </a:cubicBezTo>
                <a:cubicBezTo>
                  <a:pt x="3683000" y="2563914"/>
                  <a:pt x="4044950" y="2418922"/>
                  <a:pt x="4406900" y="2273931"/>
                </a:cubicBezTo>
              </a:path>
            </a:pathLst>
          </a:cu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2" name="任意多边形 241"/>
          <p:cNvSpPr/>
          <p:nvPr/>
        </p:nvSpPr>
        <p:spPr>
          <a:xfrm>
            <a:off x="520700" y="3456443"/>
            <a:ext cx="3860800" cy="2237473"/>
          </a:xfrm>
          <a:custGeom>
            <a:avLst/>
            <a:gdLst>
              <a:gd name="connsiteX0" fmla="*/ 0 w 3860800"/>
              <a:gd name="connsiteY0" fmla="*/ 2237473 h 2237473"/>
              <a:gd name="connsiteX1" fmla="*/ 1130300 w 3860800"/>
              <a:gd name="connsiteY1" fmla="*/ 129273 h 2237473"/>
              <a:gd name="connsiteX2" fmla="*/ 3860800 w 3860800"/>
              <a:gd name="connsiteY2" fmla="*/ 408673 h 2237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60800" h="2237473">
                <a:moveTo>
                  <a:pt x="0" y="2237473"/>
                </a:moveTo>
                <a:cubicBezTo>
                  <a:pt x="243416" y="1335773"/>
                  <a:pt x="486833" y="434073"/>
                  <a:pt x="1130300" y="129273"/>
                </a:cubicBezTo>
                <a:cubicBezTo>
                  <a:pt x="1773767" y="-175527"/>
                  <a:pt x="2817283" y="116573"/>
                  <a:pt x="3860800" y="408673"/>
                </a:cubicBezTo>
              </a:path>
            </a:pathLst>
          </a:custGeom>
          <a:noFill/>
          <a:ln w="1270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4" name="直接箭头连接符 243"/>
          <p:cNvCxnSpPr>
            <a:stCxn id="231" idx="0"/>
            <a:endCxn id="227" idx="2"/>
          </p:cNvCxnSpPr>
          <p:nvPr/>
        </p:nvCxnSpPr>
        <p:spPr>
          <a:xfrm flipV="1">
            <a:off x="4478113" y="2125881"/>
            <a:ext cx="24914" cy="1463013"/>
          </a:xfrm>
          <a:prstGeom prst="straightConnector1">
            <a:avLst/>
          </a:prstGeom>
          <a:noFill/>
          <a:ln w="12700">
            <a:solidFill>
              <a:srgbClr val="00206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9" name="TextBox 248"/>
          <p:cNvSpPr txBox="1"/>
          <p:nvPr/>
        </p:nvSpPr>
        <p:spPr>
          <a:xfrm>
            <a:off x="167237" y="1348313"/>
            <a:ext cx="3176661" cy="3618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安全政务本由如下几部分组成：</a:t>
            </a:r>
            <a:endParaRPr lang="en-US" altLang="zh-CN" b="1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>
              <a:lnSpc>
                <a:spcPts val="2500"/>
              </a:lnSpc>
            </a:pPr>
            <a:r>
              <a:rPr lang="zh-CN" altLang="en-US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一、云</a:t>
            </a:r>
            <a:endParaRPr lang="en-US" altLang="zh-CN" b="1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>
              <a:lnSpc>
                <a:spcPts val="2500"/>
              </a:lnSpc>
            </a:pPr>
            <a:r>
              <a:rPr lang="zh-CN" altLang="en-US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服务管理平台</a:t>
            </a:r>
            <a:endParaRPr lang="en-US" altLang="zh-CN" b="1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>
              <a:lnSpc>
                <a:spcPts val="2500"/>
              </a:lnSpc>
            </a:pPr>
            <a:r>
              <a:rPr lang="en-US" altLang="zh-CN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MDM</a:t>
            </a:r>
            <a:r>
              <a:rPr lang="zh-CN" altLang="en-US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管理平台</a:t>
            </a:r>
            <a:endParaRPr lang="en-US" altLang="zh-CN" b="1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>
              <a:lnSpc>
                <a:spcPts val="2500"/>
              </a:lnSpc>
            </a:pPr>
            <a:r>
              <a:rPr lang="en-US" altLang="zh-CN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CA</a:t>
            </a:r>
            <a:r>
              <a:rPr lang="zh-CN" altLang="en-US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认证系统</a:t>
            </a:r>
            <a:endParaRPr lang="en-US" altLang="zh-CN" b="1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>
              <a:lnSpc>
                <a:spcPts val="2500"/>
              </a:lnSpc>
            </a:pPr>
            <a:r>
              <a:rPr lang="zh-CN" altLang="en-US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二、网</a:t>
            </a:r>
            <a:endParaRPr lang="en-US" altLang="zh-CN" b="1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>
              <a:lnSpc>
                <a:spcPts val="2500"/>
              </a:lnSpc>
            </a:pPr>
            <a:r>
              <a:rPr lang="en-US" altLang="zh-CN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3G/4G</a:t>
            </a:r>
            <a:r>
              <a:rPr lang="zh-CN" altLang="en-US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移动网络</a:t>
            </a:r>
            <a:endParaRPr lang="en-US" altLang="zh-CN" b="1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>
              <a:lnSpc>
                <a:spcPts val="2500"/>
              </a:lnSpc>
            </a:pPr>
            <a:r>
              <a:rPr lang="en-US" altLang="zh-CN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VPN</a:t>
            </a:r>
            <a:r>
              <a:rPr lang="zh-CN" altLang="en-US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接入</a:t>
            </a:r>
            <a:endParaRPr lang="en-US" altLang="zh-CN" b="1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>
              <a:lnSpc>
                <a:spcPts val="2500"/>
              </a:lnSpc>
            </a:pPr>
            <a:r>
              <a:rPr lang="zh-CN" altLang="en-US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三、端</a:t>
            </a:r>
            <a:endParaRPr lang="en-US" altLang="zh-CN" b="1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>
              <a:lnSpc>
                <a:spcPts val="2500"/>
              </a:lnSpc>
            </a:pPr>
            <a:r>
              <a:rPr lang="zh-CN" altLang="en-US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定制</a:t>
            </a:r>
            <a:r>
              <a:rPr lang="en-US" altLang="zh-CN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PAD</a:t>
            </a:r>
            <a:r>
              <a:rPr lang="zh-CN" altLang="en-US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终端</a:t>
            </a:r>
            <a:endParaRPr lang="en-US" altLang="zh-CN" b="1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>
              <a:lnSpc>
                <a:spcPts val="2500"/>
              </a:lnSpc>
            </a:pPr>
            <a:r>
              <a:rPr lang="en-US" altLang="zh-CN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CA</a:t>
            </a:r>
            <a:r>
              <a:rPr lang="zh-CN" altLang="en-US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证书及载体</a:t>
            </a:r>
            <a:endParaRPr lang="zh-CN" altLang="en-US" b="1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4892823" y="4085645"/>
            <a:ext cx="975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+mn-ea"/>
                <a:ea typeface="+mn-ea"/>
              </a:rPr>
              <a:t>应用前置</a:t>
            </a:r>
            <a:endParaRPr lang="zh-CN" altLang="en-US" sz="14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525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国家电子政务外网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国家电子政务外网</Template>
  <TotalTime>803</TotalTime>
  <Words>1984</Words>
  <Application>Microsoft Office PowerPoint</Application>
  <PresentationFormat>全屏显示(4:3)</PresentationFormat>
  <Paragraphs>313</Paragraphs>
  <Slides>32</Slides>
  <Notes>7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4" baseType="lpstr">
      <vt:lpstr>国家电子政务外网</vt:lpstr>
      <vt:lpstr>BMP 图象</vt:lpstr>
      <vt:lpstr>政务CA新业务发展汇报</vt:lpstr>
      <vt:lpstr>汇报提纲</vt:lpstr>
      <vt:lpstr>PowerPoint 演示文稿</vt:lpstr>
      <vt:lpstr>安全政务本整体架构</vt:lpstr>
      <vt:lpstr>运营模式的选择</vt:lpstr>
      <vt:lpstr>运营模式的选择</vt:lpstr>
      <vt:lpstr>运营模式的选择</vt:lpstr>
      <vt:lpstr>PowerPoint 演示文稿</vt:lpstr>
      <vt:lpstr>建设方案框架</vt:lpstr>
      <vt:lpstr>一体化集成与交付</vt:lpstr>
      <vt:lpstr>一体化集成与交付—集中安全管理建设与交付</vt:lpstr>
      <vt:lpstr>一体化集成与交付—政务CA交付</vt:lpstr>
      <vt:lpstr>一体化集成与交付—移动接入网关交付</vt:lpstr>
      <vt:lpstr>一体化集成与交付—政务本终端</vt:lpstr>
      <vt:lpstr>服务管理平台核心功能</vt:lpstr>
      <vt:lpstr>PowerPoint 演示文稿</vt:lpstr>
      <vt:lpstr>PowerPoint 演示文稿</vt:lpstr>
      <vt:lpstr>平台定位</vt:lpstr>
      <vt:lpstr>“国信通”全方位安全设计</vt:lpstr>
      <vt:lpstr>“国信通”丰富的安全功能</vt:lpstr>
      <vt:lpstr>典型功能：加密通话及加密短信</vt:lpstr>
      <vt:lpstr>典型功能：多密箱</vt:lpstr>
      <vt:lpstr>典型功能：本地加密存储及网盘存储</vt:lpstr>
      <vt:lpstr>典型功能：个人通讯录与组织通讯录</vt:lpstr>
      <vt:lpstr>典型功能：远程擦除</vt:lpstr>
      <vt:lpstr>典型功能：消息分组群发</vt:lpstr>
      <vt:lpstr>典型功能：消息可管理</vt:lpstr>
      <vt:lpstr>典型功能介绍：会议通知</vt:lpstr>
      <vt:lpstr>政务CA深度融合</vt:lpstr>
      <vt:lpstr>部署框架</vt:lpstr>
      <vt:lpstr>商务推广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国家电子政务外网 密管设施与算法升级建设汇报</dc:title>
  <dc:creator>lenovo-785</dc:creator>
  <cp:lastModifiedBy>guoqiang</cp:lastModifiedBy>
  <cp:revision>68</cp:revision>
  <cp:lastPrinted>2013-07-16T02:05:54Z</cp:lastPrinted>
  <dcterms:created xsi:type="dcterms:W3CDTF">2014-05-20T07:18:55Z</dcterms:created>
  <dcterms:modified xsi:type="dcterms:W3CDTF">2015-05-13T02:55:25Z</dcterms:modified>
</cp:coreProperties>
</file>