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79" r:id="rId2"/>
    <p:sldId id="280" r:id="rId3"/>
    <p:sldId id="284" r:id="rId4"/>
    <p:sldId id="352" r:id="rId5"/>
    <p:sldId id="348" r:id="rId6"/>
    <p:sldId id="350" r:id="rId7"/>
    <p:sldId id="351" r:id="rId8"/>
    <p:sldId id="353" r:id="rId9"/>
    <p:sldId id="349" r:id="rId10"/>
    <p:sldId id="354" r:id="rId11"/>
    <p:sldId id="311" r:id="rId12"/>
    <p:sldId id="312" r:id="rId13"/>
    <p:sldId id="320" r:id="rId14"/>
    <p:sldId id="315" r:id="rId15"/>
    <p:sldId id="316" r:id="rId16"/>
    <p:sldId id="317" r:id="rId17"/>
    <p:sldId id="355" r:id="rId18"/>
    <p:sldId id="356" r:id="rId19"/>
    <p:sldId id="357" r:id="rId20"/>
    <p:sldId id="359" r:id="rId21"/>
    <p:sldId id="380" r:id="rId22"/>
    <p:sldId id="378" r:id="rId23"/>
    <p:sldId id="379" r:id="rId24"/>
    <p:sldId id="371" r:id="rId25"/>
    <p:sldId id="285" r:id="rId26"/>
    <p:sldId id="324" r:id="rId27"/>
    <p:sldId id="288" r:id="rId28"/>
    <p:sldId id="318" r:id="rId29"/>
    <p:sldId id="330" r:id="rId30"/>
    <p:sldId id="331" r:id="rId31"/>
    <p:sldId id="298" r:id="rId32"/>
    <p:sldId id="322" r:id="rId33"/>
    <p:sldId id="323" r:id="rId34"/>
    <p:sldId id="321" r:id="rId35"/>
    <p:sldId id="300" r:id="rId36"/>
    <p:sldId id="301" r:id="rId37"/>
    <p:sldId id="305" r:id="rId38"/>
    <p:sldId id="310" r:id="rId39"/>
    <p:sldId id="372" r:id="rId40"/>
    <p:sldId id="373" r:id="rId41"/>
    <p:sldId id="290" r:id="rId42"/>
    <p:sldId id="374" r:id="rId43"/>
    <p:sldId id="286" r:id="rId44"/>
    <p:sldId id="292" r:id="rId45"/>
    <p:sldId id="332" r:id="rId46"/>
    <p:sldId id="293" r:id="rId47"/>
    <p:sldId id="294" r:id="rId48"/>
    <p:sldId id="335" r:id="rId49"/>
    <p:sldId id="295" r:id="rId50"/>
    <p:sldId id="296" r:id="rId51"/>
    <p:sldId id="333" r:id="rId52"/>
    <p:sldId id="337" r:id="rId53"/>
    <p:sldId id="334" r:id="rId54"/>
    <p:sldId id="343" r:id="rId55"/>
    <p:sldId id="360" r:id="rId56"/>
    <p:sldId id="361" r:id="rId57"/>
    <p:sldId id="362" r:id="rId58"/>
    <p:sldId id="369" r:id="rId59"/>
    <p:sldId id="346" r:id="rId60"/>
    <p:sldId id="347" r:id="rId61"/>
    <p:sldId id="368" r:id="rId62"/>
    <p:sldId id="365" r:id="rId63"/>
    <p:sldId id="366" r:id="rId64"/>
    <p:sldId id="367" r:id="rId65"/>
    <p:sldId id="363" r:id="rId66"/>
    <p:sldId id="375" r:id="rId67"/>
    <p:sldId id="376" r:id="rId68"/>
    <p:sldId id="277" r:id="rId69"/>
  </p:sldIdLst>
  <p:sldSz cx="9144000" cy="6858000" type="screen4x3"/>
  <p:notesSz cx="6669088" cy="9928225"/>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CC"/>
    <a:srgbClr val="F8F5D4"/>
    <a:srgbClr val="1CD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370" autoAdjust="0"/>
  </p:normalViewPr>
  <p:slideViewPr>
    <p:cSldViewPr>
      <p:cViewPr>
        <p:scale>
          <a:sx n="50" d="100"/>
          <a:sy n="50" d="100"/>
        </p:scale>
        <p:origin x="-110" y="3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3030" y="-102"/>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30005;&#23376;&#35748;&#35777;&#26381;&#21153;\&#20219;&#21153;&#19982;&#39044;&#31639;\Book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30005;&#23376;&#35748;&#35777;&#26381;&#21153;\&#20219;&#21153;&#19982;&#39044;&#31639;\&#35748;&#3577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黑体" panose="02010609060101010101" pitchFamily="49" charset="-122"/>
                <a:ea typeface="黑体" panose="02010609060101010101" pitchFamily="49" charset="-122"/>
              </a:defRPr>
            </a:pPr>
            <a:r>
              <a:rPr lang="zh-CN" altLang="en-US" sz="2800">
                <a:latin typeface="黑体" panose="02010609060101010101" pitchFamily="49" charset="-122"/>
                <a:ea typeface="黑体" panose="02010609060101010101" pitchFamily="49" charset="-122"/>
              </a:rPr>
              <a:t>发证情况统计</a:t>
            </a:r>
          </a:p>
        </c:rich>
      </c:tx>
      <c:layout/>
      <c:overlay val="0"/>
    </c:title>
    <c:autoTitleDeleted val="0"/>
    <c:plotArea>
      <c:layout/>
      <c:pieChart>
        <c:varyColors val="1"/>
        <c:ser>
          <c:idx val="0"/>
          <c:order val="0"/>
          <c:dLbls>
            <c:txPr>
              <a:bodyPr/>
              <a:lstStyle/>
              <a:p>
                <a:pPr>
                  <a:defRPr sz="2400" b="1">
                    <a:latin typeface="黑体" panose="02010609060101010101" pitchFamily="49" charset="-122"/>
                    <a:ea typeface="黑体" panose="02010609060101010101" pitchFamily="49" charset="-122"/>
                  </a:defRPr>
                </a:pPr>
                <a:endParaRPr lang="zh-CN"/>
              </a:p>
            </c:txPr>
            <c:showLegendKey val="0"/>
            <c:showVal val="0"/>
            <c:showCatName val="1"/>
            <c:showSerName val="0"/>
            <c:showPercent val="1"/>
            <c:showBubbleSize val="0"/>
            <c:showLeaderLines val="1"/>
          </c:dLbls>
          <c:cat>
            <c:strRef>
              <c:f>Sheet1!$F$22:$F$24</c:f>
              <c:strCache>
                <c:ptCount val="3"/>
                <c:pt idx="0">
                  <c:v>中心</c:v>
                </c:pt>
                <c:pt idx="1">
                  <c:v>中央部委</c:v>
                </c:pt>
                <c:pt idx="2">
                  <c:v>地方</c:v>
                </c:pt>
              </c:strCache>
            </c:strRef>
          </c:cat>
          <c:val>
            <c:numRef>
              <c:f>Sheet1!$G$22:$G$24</c:f>
              <c:numCache>
                <c:formatCode>General</c:formatCode>
                <c:ptCount val="3"/>
                <c:pt idx="0">
                  <c:v>18435</c:v>
                </c:pt>
                <c:pt idx="1">
                  <c:v>102020</c:v>
                </c:pt>
                <c:pt idx="2">
                  <c:v>209659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6"/>
            </a:solidFill>
          </c:spPr>
          <c:invertIfNegative val="0"/>
          <c:cat>
            <c:strRef>
              <c:f>认证服务!$D$8:$E$8</c:f>
              <c:strCache>
                <c:ptCount val="2"/>
                <c:pt idx="0">
                  <c:v>2013年证书量</c:v>
                </c:pt>
                <c:pt idx="1">
                  <c:v>2014年证书量</c:v>
                </c:pt>
              </c:strCache>
            </c:strRef>
          </c:cat>
          <c:val>
            <c:numRef>
              <c:f>认证服务!$D$9:$E$9</c:f>
              <c:numCache>
                <c:formatCode>General</c:formatCode>
                <c:ptCount val="2"/>
                <c:pt idx="0">
                  <c:v>183049</c:v>
                </c:pt>
                <c:pt idx="1">
                  <c:v>288373</c:v>
                </c:pt>
              </c:numCache>
            </c:numRef>
          </c:val>
        </c:ser>
        <c:dLbls>
          <c:showLegendKey val="0"/>
          <c:showVal val="0"/>
          <c:showCatName val="0"/>
          <c:showSerName val="0"/>
          <c:showPercent val="0"/>
          <c:showBubbleSize val="0"/>
        </c:dLbls>
        <c:gapWidth val="150"/>
        <c:axId val="82789120"/>
        <c:axId val="82790656"/>
      </c:barChart>
      <c:catAx>
        <c:axId val="82789120"/>
        <c:scaling>
          <c:orientation val="minMax"/>
        </c:scaling>
        <c:delete val="0"/>
        <c:axPos val="b"/>
        <c:majorTickMark val="out"/>
        <c:minorTickMark val="none"/>
        <c:tickLblPos val="nextTo"/>
        <c:crossAx val="82790656"/>
        <c:crosses val="autoZero"/>
        <c:auto val="1"/>
        <c:lblAlgn val="ctr"/>
        <c:lblOffset val="100"/>
        <c:noMultiLvlLbl val="0"/>
      </c:catAx>
      <c:valAx>
        <c:axId val="82790656"/>
        <c:scaling>
          <c:orientation val="minMax"/>
        </c:scaling>
        <c:delete val="0"/>
        <c:axPos val="l"/>
        <c:majorGridlines/>
        <c:numFmt formatCode="General" sourceLinked="1"/>
        <c:majorTickMark val="out"/>
        <c:minorTickMark val="none"/>
        <c:tickLblPos val="nextTo"/>
        <c:crossAx val="8278912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v>LRA</c:v>
          </c:tx>
          <c:spPr>
            <a:solidFill>
              <a:schemeClr val="accent6"/>
            </a:solidFill>
          </c:spPr>
          <c:invertIfNegative val="0"/>
          <c:cat>
            <c:numRef>
              <c:f>Sheet1!$E$1:$F$1</c:f>
              <c:numCache>
                <c:formatCode>General</c:formatCode>
                <c:ptCount val="2"/>
                <c:pt idx="0">
                  <c:v>2013</c:v>
                </c:pt>
                <c:pt idx="1">
                  <c:v>2014</c:v>
                </c:pt>
              </c:numCache>
            </c:numRef>
          </c:cat>
          <c:val>
            <c:numRef>
              <c:f>Sheet1!$E$4:$F$4</c:f>
              <c:numCache>
                <c:formatCode>General</c:formatCode>
                <c:ptCount val="2"/>
                <c:pt idx="0">
                  <c:v>4</c:v>
                </c:pt>
                <c:pt idx="1">
                  <c:v>14</c:v>
                </c:pt>
              </c:numCache>
            </c:numRef>
          </c:val>
        </c:ser>
        <c:dLbls>
          <c:showLegendKey val="0"/>
          <c:showVal val="0"/>
          <c:showCatName val="0"/>
          <c:showSerName val="0"/>
          <c:showPercent val="0"/>
          <c:showBubbleSize val="0"/>
        </c:dLbls>
        <c:gapWidth val="150"/>
        <c:axId val="38289792"/>
        <c:axId val="38291328"/>
      </c:barChart>
      <c:catAx>
        <c:axId val="38289792"/>
        <c:scaling>
          <c:orientation val="minMax"/>
        </c:scaling>
        <c:delete val="0"/>
        <c:axPos val="b"/>
        <c:numFmt formatCode="General" sourceLinked="1"/>
        <c:majorTickMark val="out"/>
        <c:minorTickMark val="none"/>
        <c:tickLblPos val="nextTo"/>
        <c:crossAx val="38291328"/>
        <c:crosses val="autoZero"/>
        <c:auto val="1"/>
        <c:lblAlgn val="ctr"/>
        <c:lblOffset val="100"/>
        <c:noMultiLvlLbl val="0"/>
      </c:catAx>
      <c:valAx>
        <c:axId val="38291328"/>
        <c:scaling>
          <c:orientation val="minMax"/>
        </c:scaling>
        <c:delete val="0"/>
        <c:axPos val="l"/>
        <c:majorGridlines/>
        <c:numFmt formatCode="General" sourceLinked="1"/>
        <c:majorTickMark val="out"/>
        <c:minorTickMark val="none"/>
        <c:tickLblPos val="nextTo"/>
        <c:crossAx val="38289792"/>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0E518AD5-D513-448D-BBA5-F73DE7D6DD45}" type="datetimeFigureOut">
              <a:rPr lang="zh-CN" altLang="en-US" smtClean="0"/>
              <a:t>2015/5/13</a:t>
            </a:fld>
            <a:endParaRPr lang="zh-CN" altLang="en-US"/>
          </a:p>
        </p:txBody>
      </p:sp>
      <p:sp>
        <p:nvSpPr>
          <p:cNvPr id="4" name="页脚占位符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E0B6EE17-5A5A-4994-94C5-3FDEF5C6726E}" type="slidenum">
              <a:rPr lang="zh-CN" altLang="en-US" smtClean="0"/>
              <a:t>‹#›</a:t>
            </a:fld>
            <a:endParaRPr lang="zh-CN" altLang="en-US"/>
          </a:p>
        </p:txBody>
      </p:sp>
    </p:spTree>
    <p:extLst>
      <p:ext uri="{BB962C8B-B14F-4D97-AF65-F5344CB8AC3E}">
        <p14:creationId xmlns:p14="http://schemas.microsoft.com/office/powerpoint/2010/main" val="3727622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atin typeface="Arial" charset="0"/>
                <a:ea typeface="宋体" charset="-122"/>
              </a:defRPr>
            </a:lvl1pPr>
          </a:lstStyle>
          <a:p>
            <a:pPr>
              <a:defRPr/>
            </a:pPr>
            <a:fld id="{8C581029-43B3-43EA-A617-8589F1F1BAFD}" type="datetimeFigureOut">
              <a:rPr lang="zh-CN" altLang="en-US"/>
              <a:pPr>
                <a:defRPr/>
              </a:pPr>
              <a:t>2015/5/13</a:t>
            </a:fld>
            <a:endParaRPr lang="zh-CN" altLang="en-US"/>
          </a:p>
        </p:txBody>
      </p:sp>
      <p:sp>
        <p:nvSpPr>
          <p:cNvPr id="4" name="幻灯片图像占位符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8CEAD74E-6A06-4294-935F-9BAE1C44CA9F}" type="slidenum">
              <a:rPr lang="zh-CN" altLang="en-US"/>
              <a:pPr>
                <a:defRPr/>
              </a:pPr>
              <a:t>‹#›</a:t>
            </a:fld>
            <a:endParaRPr lang="zh-CN" altLang="en-US"/>
          </a:p>
        </p:txBody>
      </p:sp>
    </p:spTree>
    <p:extLst>
      <p:ext uri="{BB962C8B-B14F-4D97-AF65-F5344CB8AC3E}">
        <p14:creationId xmlns:p14="http://schemas.microsoft.com/office/powerpoint/2010/main" val="2510292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12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9674E6-DD2E-4025-ABA1-C3BBA6112AA5}" type="slidenum">
              <a:rPr lang="zh-CN" altLang="en-US" smtClean="0">
                <a:latin typeface="Arial" pitchFamily="34" charset="0"/>
                <a:ea typeface="宋体" pitchFamily="2" charset="-122"/>
              </a:rPr>
              <a:pPr/>
              <a:t>1</a:t>
            </a:fld>
            <a:endParaRPr lang="zh-CN" altLang="en-US" smtClean="0">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部委</a:t>
            </a:r>
            <a:r>
              <a:rPr lang="en-US" altLang="zh-CN" dirty="0" smtClean="0"/>
              <a:t>RA</a:t>
            </a:r>
            <a:r>
              <a:rPr lang="zh-CN" altLang="en-US" dirty="0" smtClean="0"/>
              <a:t>为本部门服务，不对外提供服务。</a:t>
            </a:r>
            <a:endParaRPr lang="zh-CN" altLang="en-US" dirty="0"/>
          </a:p>
        </p:txBody>
      </p:sp>
      <p:sp>
        <p:nvSpPr>
          <p:cNvPr id="4" name="灯片编号占位符 3"/>
          <p:cNvSpPr>
            <a:spLocks noGrp="1"/>
          </p:cNvSpPr>
          <p:nvPr>
            <p:ph type="sldNum" sz="quarter" idx="10"/>
          </p:nvPr>
        </p:nvSpPr>
        <p:spPr/>
        <p:txBody>
          <a:bodyPr/>
          <a:lstStyle/>
          <a:p>
            <a:pPr>
              <a:defRPr/>
            </a:pPr>
            <a:fld id="{8CEAD74E-6A06-4294-935F-9BAE1C44CA9F}" type="slidenum">
              <a:rPr lang="zh-CN" altLang="en-US" smtClean="0"/>
              <a:pPr>
                <a:defRPr/>
              </a:pPr>
              <a:t>7</a:t>
            </a:fld>
            <a:endParaRPr lang="zh-CN" altLang="en-US"/>
          </a:p>
        </p:txBody>
      </p:sp>
    </p:spTree>
    <p:extLst>
      <p:ext uri="{BB962C8B-B14F-4D97-AF65-F5344CB8AC3E}">
        <p14:creationId xmlns:p14="http://schemas.microsoft.com/office/powerpoint/2010/main" val="266894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在认证办的领导下，建立了中心和省两级协同的运维服务体系，按照要求规范运作，</a:t>
            </a:r>
            <a:r>
              <a:rPr lang="en-US" altLang="zh-CN" dirty="0" smtClean="0"/>
              <a:t>138</a:t>
            </a:r>
            <a:r>
              <a:rPr lang="zh-CN" altLang="en-US" dirty="0" smtClean="0"/>
              <a:t>人的队伍，</a:t>
            </a:r>
            <a:r>
              <a:rPr lang="en-US" altLang="zh-CN" dirty="0" smtClean="0"/>
              <a:t>16</a:t>
            </a:r>
            <a:r>
              <a:rPr lang="zh-CN" altLang="en-US" dirty="0" smtClean="0"/>
              <a:t>人在中心，</a:t>
            </a:r>
            <a:r>
              <a:rPr lang="en-US" altLang="zh-CN" dirty="0" smtClean="0"/>
              <a:t>122</a:t>
            </a:r>
            <a:r>
              <a:rPr lang="zh-CN" altLang="en-US" dirty="0" smtClean="0"/>
              <a:t>人在各地</a:t>
            </a:r>
            <a:r>
              <a:rPr lang="en-US" altLang="zh-CN" dirty="0" smtClean="0"/>
              <a:t>RA</a:t>
            </a:r>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制定了</a:t>
            </a:r>
            <a:r>
              <a:rPr lang="en-US" altLang="zh-CN" dirty="0" smtClean="0"/>
              <a:t>4</a:t>
            </a:r>
            <a:r>
              <a:rPr lang="zh-CN" altLang="en-US" dirty="0" smtClean="0"/>
              <a:t>大类（服务资质、制度规范、运行记录、安全保障）、</a:t>
            </a:r>
            <a:r>
              <a:rPr lang="en-US" altLang="zh-CN" dirty="0" smtClean="0"/>
              <a:t>15</a:t>
            </a:r>
            <a:r>
              <a:rPr lang="zh-CN" altLang="en-US" dirty="0" smtClean="0"/>
              <a:t>个方面、</a:t>
            </a:r>
            <a:r>
              <a:rPr lang="en-US" altLang="zh-CN" dirty="0" smtClean="0"/>
              <a:t>94</a:t>
            </a:r>
            <a:r>
              <a:rPr lang="zh-CN" altLang="en-US" dirty="0" smtClean="0"/>
              <a:t>份管理和技术文档</a:t>
            </a:r>
          </a:p>
          <a:p>
            <a:endParaRPr lang="zh-CN" altLang="en-US" dirty="0"/>
          </a:p>
        </p:txBody>
      </p:sp>
      <p:sp>
        <p:nvSpPr>
          <p:cNvPr id="4" name="灯片编号占位符 3"/>
          <p:cNvSpPr>
            <a:spLocks noGrp="1"/>
          </p:cNvSpPr>
          <p:nvPr>
            <p:ph type="sldNum" sz="quarter" idx="10"/>
          </p:nvPr>
        </p:nvSpPr>
        <p:spPr/>
        <p:txBody>
          <a:bodyPr/>
          <a:lstStyle/>
          <a:p>
            <a:pPr>
              <a:defRPr/>
            </a:pPr>
            <a:fld id="{8CEAD74E-6A06-4294-935F-9BAE1C44CA9F}" type="slidenum">
              <a:rPr lang="zh-CN" altLang="en-US" smtClean="0"/>
              <a:pPr>
                <a:defRPr/>
              </a:pPr>
              <a:t>8</a:t>
            </a:fld>
            <a:endParaRPr lang="zh-CN" altLang="en-US"/>
          </a:p>
        </p:txBody>
      </p:sp>
    </p:spTree>
    <p:extLst>
      <p:ext uri="{BB962C8B-B14F-4D97-AF65-F5344CB8AC3E}">
        <p14:creationId xmlns:p14="http://schemas.microsoft.com/office/powerpoint/2010/main" val="101440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分钟</a:t>
            </a:r>
            <a:endParaRPr lang="en-US" altLang="zh-CN" dirty="0" smtClean="0"/>
          </a:p>
          <a:p>
            <a:endParaRPr lang="en-US" altLang="zh-CN" dirty="0" smtClean="0"/>
          </a:p>
          <a:p>
            <a:r>
              <a:rPr lang="zh-CN" altLang="en-US" dirty="0" smtClean="0"/>
              <a:t>这是在吴主任领导下，认证办</a:t>
            </a:r>
            <a:r>
              <a:rPr lang="en-US" altLang="zh-CN" dirty="0" smtClean="0"/>
              <a:t>2013</a:t>
            </a:r>
            <a:r>
              <a:rPr lang="zh-CN" altLang="en-US" dirty="0" smtClean="0"/>
              <a:t>年重要的工作成绩之一，确认了我们是外网上的唯一认证基础设施。</a:t>
            </a:r>
            <a:r>
              <a:rPr lang="en-US" altLang="zh-CN" dirty="0" smtClean="0"/>
              <a:t>266</a:t>
            </a:r>
            <a:r>
              <a:rPr lang="zh-CN" altLang="en-US" dirty="0" smtClean="0"/>
              <a:t>号文意义重大。确认了外网上的唯一认证基础设施的必要性。</a:t>
            </a:r>
            <a:endParaRPr lang="en-US" altLang="zh-CN" dirty="0" smtClean="0"/>
          </a:p>
          <a:p>
            <a:endParaRPr lang="en-US" altLang="zh-CN" dirty="0" smtClean="0"/>
          </a:p>
          <a:p>
            <a:r>
              <a:rPr lang="en-US" altLang="zh-CN" dirty="0" smtClean="0"/>
              <a:t>266</a:t>
            </a:r>
            <a:r>
              <a:rPr lang="zh-CN" altLang="en-US" dirty="0" smtClean="0"/>
              <a:t>号文是此次会议的会议材料附件，建议仔细阅读。</a:t>
            </a:r>
            <a:endParaRPr lang="zh-CN" altLang="en-US" dirty="0"/>
          </a:p>
        </p:txBody>
      </p:sp>
      <p:sp>
        <p:nvSpPr>
          <p:cNvPr id="4" name="灯片编号占位符 3"/>
          <p:cNvSpPr>
            <a:spLocks noGrp="1"/>
          </p:cNvSpPr>
          <p:nvPr>
            <p:ph type="sldNum" sz="quarter" idx="10"/>
          </p:nvPr>
        </p:nvSpPr>
        <p:spPr/>
        <p:txBody>
          <a:bodyPr/>
          <a:lstStyle/>
          <a:p>
            <a:pPr>
              <a:defRPr/>
            </a:pPr>
            <a:fld id="{8CEAD74E-6A06-4294-935F-9BAE1C44CA9F}" type="slidenum">
              <a:rPr lang="zh-CN" altLang="en-US" smtClean="0"/>
              <a:pPr>
                <a:defRPr/>
              </a:pPr>
              <a:t>39</a:t>
            </a:fld>
            <a:endParaRPr lang="zh-CN" altLang="en-US"/>
          </a:p>
        </p:txBody>
      </p:sp>
    </p:spTree>
    <p:extLst>
      <p:ext uri="{BB962C8B-B14F-4D97-AF65-F5344CB8AC3E}">
        <p14:creationId xmlns:p14="http://schemas.microsoft.com/office/powerpoint/2010/main" val="44876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30s</a:t>
            </a:r>
          </a:p>
          <a:p>
            <a:endParaRPr lang="zh-CN" altLang="en-US" dirty="0"/>
          </a:p>
        </p:txBody>
      </p:sp>
      <p:sp>
        <p:nvSpPr>
          <p:cNvPr id="4" name="灯片编号占位符 3"/>
          <p:cNvSpPr>
            <a:spLocks noGrp="1"/>
          </p:cNvSpPr>
          <p:nvPr>
            <p:ph type="sldNum" sz="quarter" idx="10"/>
          </p:nvPr>
        </p:nvSpPr>
        <p:spPr/>
        <p:txBody>
          <a:bodyPr/>
          <a:lstStyle/>
          <a:p>
            <a:pPr>
              <a:defRPr/>
            </a:pPr>
            <a:fld id="{8CEAD74E-6A06-4294-935F-9BAE1C44CA9F}" type="slidenum">
              <a:rPr lang="zh-CN" altLang="en-US" smtClean="0"/>
              <a:pPr>
                <a:defRPr/>
              </a:pPr>
              <a:t>40</a:t>
            </a:fld>
            <a:endParaRPr lang="zh-CN" altLang="en-US"/>
          </a:p>
        </p:txBody>
      </p:sp>
    </p:spTree>
    <p:extLst>
      <p:ext uri="{BB962C8B-B14F-4D97-AF65-F5344CB8AC3E}">
        <p14:creationId xmlns:p14="http://schemas.microsoft.com/office/powerpoint/2010/main" val="347276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53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E6D3D2-69E5-412F-BA81-0BE1C616746F}" type="slidenum">
              <a:rPr lang="zh-CN" altLang="en-US" smtClean="0">
                <a:latin typeface="Arial" pitchFamily="34" charset="0"/>
                <a:ea typeface="宋体" pitchFamily="2" charset="-122"/>
              </a:rPr>
              <a:pPr/>
              <a:t>68</a:t>
            </a:fld>
            <a:endParaRPr lang="zh-CN" altLang="en-US" smtClean="0">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solidFill>
                  <a:schemeClr val="accent1">
                    <a:lumMod val="75000"/>
                  </a:schemeClr>
                </a:solidFill>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10A3BBA4-7E09-427D-B295-1F9BF1CD8824}" type="datetime1">
              <a:rPr lang="zh-CN" altLang="en-US" smtClean="0"/>
              <a:t>2015/5/13</a:t>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7B6DCF5-E195-4624-84DA-2F85B5278043}" type="slidenum">
              <a:rPr lang="zh-CN" altLang="en-US"/>
              <a:pPr>
                <a:defRPr/>
              </a:pPr>
              <a:t>‹#›</a:t>
            </a:fld>
            <a:endParaRPr lang="zh-CN" altLang="en-US"/>
          </a:p>
        </p:txBody>
      </p:sp>
      <p:pic>
        <p:nvPicPr>
          <p:cNvPr id="7065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27384"/>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1ED97D97-33B8-4C9B-8CFA-74AF5EEA84B0}" type="datetime1">
              <a:rPr lang="zh-CN" altLang="en-US" smtClean="0"/>
              <a:t>2015/5/13</a:t>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r>
              <a:rPr lang="zh-CN" altLang="en-US" dirty="0" smtClean="0"/>
              <a:t>第</a:t>
            </a:r>
            <a:fld id="{08BA5AB3-95E2-48E1-B336-72BDD17EFDD1}" type="slidenum">
              <a:rPr lang="zh-CN" altLang="en-US" smtClean="0"/>
              <a:pPr>
                <a:defRPr/>
              </a:pPr>
              <a:t>‹#›</a:t>
            </a:fld>
            <a:r>
              <a:rPr lang="zh-CN" altLang="en-US" dirty="0" smtClean="0"/>
              <a:t>页</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D803BA76-3173-40E2-986F-4852BE45195F}" type="datetime1">
              <a:rPr lang="zh-CN" altLang="en-US" smtClean="0"/>
              <a:t>2015/5/13</a:t>
            </a:fld>
            <a:endParaRPr lang="zh-CN" altLang="en-US" dirty="0"/>
          </a:p>
        </p:txBody>
      </p:sp>
      <p:sp>
        <p:nvSpPr>
          <p:cNvPr id="6" name="灯片编号占位符 5"/>
          <p:cNvSpPr>
            <a:spLocks noGrp="1"/>
          </p:cNvSpPr>
          <p:nvPr>
            <p:ph type="sldNum" sz="quarter" idx="12"/>
          </p:nvPr>
        </p:nvSpPr>
        <p:spPr/>
        <p:txBody>
          <a:bodyPr/>
          <a:lstStyle>
            <a:lvl1pPr>
              <a:defRPr/>
            </a:lvl1pPr>
          </a:lstStyle>
          <a:p>
            <a:pPr>
              <a:defRPr/>
            </a:pPr>
            <a:r>
              <a:rPr lang="zh-CN" altLang="en-US" dirty="0" smtClean="0"/>
              <a:t>第</a:t>
            </a:r>
            <a:fld id="{4EC568CA-C96A-4AC1-920A-DCDB583B8A64}" type="slidenum">
              <a:rPr lang="zh-CN" altLang="en-US" smtClean="0"/>
              <a:pPr>
                <a:defRPr/>
              </a:pPr>
              <a:t>‹#›</a:t>
            </a:fld>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08386"/>
            <a:ext cx="9144000" cy="280943"/>
          </a:xfrm>
          <a:prstGeom prst="rect">
            <a:avLst/>
          </a:prstGeom>
        </p:spPr>
      </p:pic>
      <p:sp>
        <p:nvSpPr>
          <p:cNvPr id="8" name="TextBox 7"/>
          <p:cNvSpPr txBox="1"/>
          <p:nvPr userDrawn="1"/>
        </p:nvSpPr>
        <p:spPr>
          <a:xfrm>
            <a:off x="8748465" y="6608387"/>
            <a:ext cx="395536" cy="276999"/>
          </a:xfrm>
          <a:prstGeom prst="rect">
            <a:avLst/>
          </a:prstGeom>
          <a:noFill/>
        </p:spPr>
        <p:txBody>
          <a:bodyPr wrap="square" rtlCol="0">
            <a:spAutoFit/>
          </a:bodyPr>
          <a:lstStyle/>
          <a:p>
            <a:pPr algn="r"/>
            <a:fld id="{24173ED6-4A69-4FA8-8A09-51FC87ACF5D8}" type="slidenum">
              <a:rPr lang="zh-CN" altLang="en-US" sz="1200" b="1" smtClean="0">
                <a:solidFill>
                  <a:schemeClr val="bg1"/>
                </a:solidFill>
                <a:latin typeface="微软雅黑" pitchFamily="34" charset="-122"/>
                <a:ea typeface="微软雅黑" pitchFamily="34" charset="-122"/>
              </a:rPr>
              <a:pPr algn="r"/>
              <a:t>‹#›</a:t>
            </a:fld>
            <a:endParaRPr lang="zh-CN" altLang="en-US" sz="1200" b="1" dirty="0">
              <a:solidFill>
                <a:schemeClr val="bg1"/>
              </a:solidFill>
              <a:latin typeface="微软雅黑" pitchFamily="34" charset="-122"/>
              <a:ea typeface="微软雅黑" pitchFamily="34" charset="-122"/>
            </a:endParaRPr>
          </a:p>
        </p:txBody>
      </p:sp>
      <p:sp>
        <p:nvSpPr>
          <p:cNvPr id="11" name="标题 10"/>
          <p:cNvSpPr>
            <a:spLocks noGrp="1"/>
          </p:cNvSpPr>
          <p:nvPr>
            <p:ph type="title"/>
          </p:nvPr>
        </p:nvSpPr>
        <p:spPr>
          <a:xfrm>
            <a:off x="234629" y="188641"/>
            <a:ext cx="7382916" cy="584775"/>
          </a:xfrm>
          <a:prstGeom prst="rect">
            <a:avLst/>
          </a:prstGeom>
          <a:noFill/>
        </p:spPr>
        <p:txBody>
          <a:bodyPr wrap="square" rtlCol="0">
            <a:spAutoFit/>
          </a:bodyPr>
          <a:lstStyle>
            <a:lvl1pPr algn="l">
              <a:defRPr lang="zh-CN" altLang="en-US" sz="3200" b="1">
                <a:solidFill>
                  <a:srgbClr val="0087D3"/>
                </a:solidFill>
                <a:latin typeface="微软雅黑" panose="020B0503020204020204" pitchFamily="34" charset="-122"/>
                <a:ea typeface="微软雅黑" panose="020B0503020204020204" pitchFamily="34" charset="-122"/>
                <a:cs typeface="+mn-cs"/>
              </a:defRPr>
            </a:lvl1pPr>
          </a:lstStyle>
          <a:p>
            <a:pPr marL="0" lvl="0" algn="l"/>
            <a:r>
              <a:rPr lang="zh-CN" altLang="en-US" dirty="0" smtClean="0"/>
              <a:t>单击此处编辑母版标题样式</a:t>
            </a:r>
            <a:endParaRPr lang="zh-CN" altLang="en-US" dirty="0"/>
          </a:p>
        </p:txBody>
      </p:sp>
    </p:spTree>
    <p:extLst>
      <p:ext uri="{BB962C8B-B14F-4D97-AF65-F5344CB8AC3E}">
        <p14:creationId xmlns:p14="http://schemas.microsoft.com/office/powerpoint/2010/main" val="62443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08386"/>
            <a:ext cx="9144000" cy="280943"/>
          </a:xfrm>
          <a:prstGeom prst="rect">
            <a:avLst/>
          </a:prstGeom>
        </p:spPr>
      </p:pic>
      <p:sp>
        <p:nvSpPr>
          <p:cNvPr id="8" name="TextBox 7"/>
          <p:cNvSpPr txBox="1"/>
          <p:nvPr userDrawn="1"/>
        </p:nvSpPr>
        <p:spPr>
          <a:xfrm>
            <a:off x="8748465" y="6608387"/>
            <a:ext cx="395536" cy="276999"/>
          </a:xfrm>
          <a:prstGeom prst="rect">
            <a:avLst/>
          </a:prstGeom>
          <a:noFill/>
        </p:spPr>
        <p:txBody>
          <a:bodyPr wrap="square" rtlCol="0">
            <a:spAutoFit/>
          </a:bodyPr>
          <a:lstStyle/>
          <a:p>
            <a:pPr algn="r"/>
            <a:fld id="{24173ED6-4A69-4FA8-8A09-51FC87ACF5D8}" type="slidenum">
              <a:rPr lang="zh-CN" altLang="en-US" sz="1200" b="1" smtClean="0">
                <a:solidFill>
                  <a:schemeClr val="bg1"/>
                </a:solidFill>
                <a:latin typeface="微软雅黑" pitchFamily="34" charset="-122"/>
                <a:ea typeface="微软雅黑" pitchFamily="34" charset="-122"/>
              </a:rPr>
              <a:pPr algn="r"/>
              <a:t>‹#›</a:t>
            </a:fld>
            <a:endParaRPr lang="zh-CN" altLang="en-US" sz="1200" b="1" dirty="0">
              <a:solidFill>
                <a:schemeClr val="bg1"/>
              </a:solidFill>
              <a:latin typeface="微软雅黑" pitchFamily="34" charset="-122"/>
              <a:ea typeface="微软雅黑" pitchFamily="34" charset="-122"/>
            </a:endParaRPr>
          </a:p>
        </p:txBody>
      </p:sp>
      <p:sp>
        <p:nvSpPr>
          <p:cNvPr id="11" name="标题 10"/>
          <p:cNvSpPr>
            <a:spLocks noGrp="1"/>
          </p:cNvSpPr>
          <p:nvPr>
            <p:ph type="title"/>
          </p:nvPr>
        </p:nvSpPr>
        <p:spPr>
          <a:xfrm>
            <a:off x="234629" y="188641"/>
            <a:ext cx="7382916" cy="584775"/>
          </a:xfrm>
          <a:prstGeom prst="rect">
            <a:avLst/>
          </a:prstGeom>
          <a:noFill/>
        </p:spPr>
        <p:txBody>
          <a:bodyPr wrap="square" rtlCol="0">
            <a:spAutoFit/>
          </a:bodyPr>
          <a:lstStyle>
            <a:lvl1pPr algn="l">
              <a:defRPr lang="zh-CN" altLang="en-US" sz="3200" b="1">
                <a:solidFill>
                  <a:srgbClr val="0087D3"/>
                </a:solidFill>
                <a:latin typeface="微软雅黑" panose="020B0503020204020204" pitchFamily="34" charset="-122"/>
                <a:ea typeface="微软雅黑" panose="020B0503020204020204" pitchFamily="34" charset="-122"/>
                <a:cs typeface="+mn-cs"/>
              </a:defRPr>
            </a:lvl1pPr>
          </a:lstStyle>
          <a:p>
            <a:pPr marL="0" lvl="0" algn="l"/>
            <a:r>
              <a:rPr lang="zh-CN" altLang="en-US" dirty="0" smtClean="0"/>
              <a:t>单击此处编辑母版标题样式</a:t>
            </a:r>
            <a:endParaRPr lang="zh-CN" altLang="en-US" dirty="0"/>
          </a:p>
        </p:txBody>
      </p:sp>
    </p:spTree>
    <p:extLst>
      <p:ext uri="{BB962C8B-B14F-4D97-AF65-F5344CB8AC3E}">
        <p14:creationId xmlns:p14="http://schemas.microsoft.com/office/powerpoint/2010/main" val="97121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08386"/>
            <a:ext cx="9144000" cy="280943"/>
          </a:xfrm>
          <a:prstGeom prst="rect">
            <a:avLst/>
          </a:prstGeom>
        </p:spPr>
      </p:pic>
      <p:sp>
        <p:nvSpPr>
          <p:cNvPr id="8" name="TextBox 7"/>
          <p:cNvSpPr txBox="1"/>
          <p:nvPr userDrawn="1"/>
        </p:nvSpPr>
        <p:spPr>
          <a:xfrm>
            <a:off x="8748465" y="6608387"/>
            <a:ext cx="395536" cy="276999"/>
          </a:xfrm>
          <a:prstGeom prst="rect">
            <a:avLst/>
          </a:prstGeom>
          <a:noFill/>
        </p:spPr>
        <p:txBody>
          <a:bodyPr wrap="square" rtlCol="0">
            <a:spAutoFit/>
          </a:bodyPr>
          <a:lstStyle/>
          <a:p>
            <a:pPr algn="r"/>
            <a:fld id="{24173ED6-4A69-4FA8-8A09-51FC87ACF5D8}" type="slidenum">
              <a:rPr lang="zh-CN" altLang="en-US" sz="1200" b="1" smtClean="0">
                <a:solidFill>
                  <a:schemeClr val="bg1"/>
                </a:solidFill>
                <a:latin typeface="微软雅黑" pitchFamily="34" charset="-122"/>
                <a:ea typeface="微软雅黑" pitchFamily="34" charset="-122"/>
              </a:rPr>
              <a:pPr algn="r"/>
              <a:t>‹#›</a:t>
            </a:fld>
            <a:endParaRPr lang="zh-CN" altLang="en-US" sz="1200" b="1" dirty="0">
              <a:solidFill>
                <a:schemeClr val="bg1"/>
              </a:solidFill>
              <a:latin typeface="微软雅黑" pitchFamily="34" charset="-122"/>
              <a:ea typeface="微软雅黑" pitchFamily="34" charset="-122"/>
            </a:endParaRPr>
          </a:p>
        </p:txBody>
      </p:sp>
      <p:sp>
        <p:nvSpPr>
          <p:cNvPr id="11" name="标题 10"/>
          <p:cNvSpPr>
            <a:spLocks noGrp="1"/>
          </p:cNvSpPr>
          <p:nvPr>
            <p:ph type="title"/>
          </p:nvPr>
        </p:nvSpPr>
        <p:spPr>
          <a:xfrm>
            <a:off x="234629" y="188641"/>
            <a:ext cx="7382916" cy="584775"/>
          </a:xfrm>
          <a:prstGeom prst="rect">
            <a:avLst/>
          </a:prstGeom>
          <a:noFill/>
        </p:spPr>
        <p:txBody>
          <a:bodyPr wrap="square" rtlCol="0">
            <a:spAutoFit/>
          </a:bodyPr>
          <a:lstStyle>
            <a:lvl1pPr algn="l">
              <a:defRPr lang="zh-CN" altLang="en-US" sz="3200" b="1">
                <a:solidFill>
                  <a:srgbClr val="0087D3"/>
                </a:solidFill>
                <a:latin typeface="微软雅黑" panose="020B0503020204020204" pitchFamily="34" charset="-122"/>
                <a:ea typeface="微软雅黑" panose="020B0503020204020204" pitchFamily="34" charset="-122"/>
                <a:cs typeface="+mn-cs"/>
              </a:defRPr>
            </a:lvl1pPr>
          </a:lstStyle>
          <a:p>
            <a:pPr marL="0" lvl="0" algn="l"/>
            <a:r>
              <a:rPr lang="zh-CN" altLang="en-US" dirty="0" smtClean="0"/>
              <a:t>单击此处编辑母版标题样式</a:t>
            </a:r>
            <a:endParaRPr lang="zh-CN" altLang="en-US" dirty="0"/>
          </a:p>
        </p:txBody>
      </p:sp>
    </p:spTree>
    <p:extLst>
      <p:ext uri="{BB962C8B-B14F-4D97-AF65-F5344CB8AC3E}">
        <p14:creationId xmlns:p14="http://schemas.microsoft.com/office/powerpoint/2010/main" val="169209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lum bright="10000" contrast="10000"/>
          </a:blip>
          <a:srcRect/>
          <a:stretch>
            <a:fillRect/>
          </a:stretch>
        </p:blipFill>
        <p:spPr bwMode="auto">
          <a:xfrm>
            <a:off x="468313" y="0"/>
            <a:ext cx="8675687" cy="1268413"/>
          </a:xfrm>
          <a:prstGeom prst="rect">
            <a:avLst/>
          </a:prstGeom>
          <a:blipFill dpi="0" rotWithShape="1">
            <a:blip r:embed="rId3" cstate="print">
              <a:lum bright="10000" contrast="10000"/>
            </a:blip>
            <a:srcRect/>
            <a:tile tx="0" ty="0" sx="100000" sy="100000" flip="none" algn="tl"/>
          </a:blipFill>
          <a:ln w="9525">
            <a:noFill/>
            <a:miter lim="800000"/>
            <a:headEnd/>
            <a:tailEnd/>
          </a:ln>
        </p:spPr>
      </p:pic>
      <p:cxnSp>
        <p:nvCxnSpPr>
          <p:cNvPr id="5" name="直接连接符 4"/>
          <p:cNvCxnSpPr/>
          <p:nvPr userDrawn="1"/>
        </p:nvCxnSpPr>
        <p:spPr>
          <a:xfrm>
            <a:off x="0" y="1219200"/>
            <a:ext cx="9144000" cy="0"/>
          </a:xfrm>
          <a:prstGeom prst="line">
            <a:avLst/>
          </a:prstGeom>
          <a:ln w="34925">
            <a:gradFill flip="none" rotWithShape="1">
              <a:gsLst>
                <a:gs pos="0">
                  <a:srgbClr val="5E9EFF"/>
                </a:gs>
                <a:gs pos="39999">
                  <a:srgbClr val="85C2FF"/>
                </a:gs>
                <a:gs pos="70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4" cstate="print">
            <a:lum bright="14000" contrast="14000"/>
          </a:blip>
          <a:srcRect/>
          <a:stretch>
            <a:fillRect/>
          </a:stretch>
        </p:blipFill>
        <p:spPr bwMode="auto">
          <a:xfrm>
            <a:off x="7308304" y="6309318"/>
            <a:ext cx="1512067" cy="477749"/>
          </a:xfrm>
          <a:prstGeom prst="rect">
            <a:avLst/>
          </a:prstGeom>
          <a:noFill/>
          <a:ln w="9525">
            <a:noFill/>
            <a:miter lim="800000"/>
            <a:headEnd/>
            <a:tailEnd/>
          </a:ln>
        </p:spPr>
      </p:pic>
      <p:sp>
        <p:nvSpPr>
          <p:cNvPr id="2" name="标题 1"/>
          <p:cNvSpPr>
            <a:spLocks noGrp="1"/>
          </p:cNvSpPr>
          <p:nvPr>
            <p:ph type="title"/>
          </p:nvPr>
        </p:nvSpPr>
        <p:spPr>
          <a:xfrm>
            <a:off x="467544" y="274638"/>
            <a:ext cx="8219256" cy="1066130"/>
          </a:xfrm>
        </p:spPr>
        <p:txBody>
          <a:bodyPr/>
          <a:lstStyle>
            <a:lvl1pPr algn="l">
              <a:defRPr sz="4000">
                <a:solidFill>
                  <a:schemeClr val="accent1">
                    <a:lumMod val="75000"/>
                  </a:schemeClr>
                </a:solidFill>
                <a:latin typeface="黑体" pitchFamily="2" charset="-122"/>
                <a:ea typeface="黑体" pitchFamily="2"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57200" y="1484784"/>
            <a:ext cx="8229600" cy="4641379"/>
          </a:xfrm>
        </p:spPr>
        <p:txBody>
          <a:bodyPr/>
          <a:lstStyle>
            <a:lvl1pPr>
              <a:defRPr b="1">
                <a:latin typeface="+mn-ea"/>
                <a:ea typeface="+mn-ea"/>
              </a:defRPr>
            </a:lvl1pPr>
            <a:lvl2pPr>
              <a:defRPr b="0">
                <a:latin typeface="+mn-ea"/>
                <a:ea typeface="+mn-ea"/>
              </a:defRPr>
            </a:lvl2pPr>
            <a:lvl3pPr>
              <a:defRPr b="0">
                <a:latin typeface="+mn-ea"/>
                <a:ea typeface="+mn-ea"/>
              </a:defRPr>
            </a:lvl3pPr>
            <a:lvl4pPr>
              <a:defRPr b="0">
                <a:latin typeface="+mn-ea"/>
                <a:ea typeface="+mn-ea"/>
              </a:defRPr>
            </a:lvl4pPr>
            <a:lvl5pPr>
              <a:defRPr b="0">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2" name="灯片编号占位符 11"/>
          <p:cNvSpPr>
            <a:spLocks noGrp="1"/>
          </p:cNvSpPr>
          <p:nvPr>
            <p:ph type="sldNum" sz="quarter" idx="12"/>
          </p:nvPr>
        </p:nvSpPr>
        <p:spPr>
          <a:xfrm>
            <a:off x="3419872" y="6356350"/>
            <a:ext cx="1584176" cy="365125"/>
          </a:xfrm>
        </p:spPr>
        <p:txBody>
          <a:bodyPr/>
          <a:lstStyle/>
          <a:p>
            <a:pPr algn="ctr">
              <a:defRPr/>
            </a:pPr>
            <a:r>
              <a:rPr lang="zh-CN" altLang="en-US" dirty="0" smtClean="0"/>
              <a:t>第</a:t>
            </a:r>
            <a:fld id="{8CBC9AEA-4C75-47FD-A55C-A7A51C4CF152}" type="slidenum">
              <a:rPr lang="zh-CN" altLang="en-US" smtClean="0"/>
              <a:pPr algn="ctr">
                <a:defRPr/>
              </a:pPr>
              <a:t>‹#›</a:t>
            </a:fld>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atin typeface="黑体" pitchFamily="49" charset="-122"/>
                <a:ea typeface="黑体" pitchFamily="49" charset="-122"/>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黑体" pitchFamily="49" charset="-122"/>
                <a:ea typeface="黑体" pitchFamily="49"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84C6EC06-A636-487D-ADEB-B17B17E48CEA}" type="datetime1">
              <a:rPr lang="zh-CN" altLang="en-US" smtClean="0"/>
              <a:t>2015/5/13</a:t>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r>
              <a:rPr lang="zh-CN" altLang="en-US" dirty="0" smtClean="0"/>
              <a:t>第</a:t>
            </a:r>
            <a:fld id="{6CD61BC7-7310-436A-B22E-FA6740CF653B}" type="slidenum">
              <a:rPr lang="zh-CN" altLang="en-US" smtClean="0"/>
              <a:pPr>
                <a:defRPr/>
              </a:pPr>
              <a:t>‹#›</a:t>
            </a:fld>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黑体" pitchFamily="49" charset="-122"/>
                <a:ea typeface="黑体" pitchFamily="49" charset="-122"/>
              </a:defRPr>
            </a:lvl1p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atin typeface="黑体" pitchFamily="49" charset="-122"/>
                <a:ea typeface="黑体" pitchFamily="49" charset="-122"/>
              </a:defRPr>
            </a:lvl1pPr>
            <a:lvl2pPr>
              <a:defRPr sz="2400">
                <a:latin typeface="黑体" pitchFamily="49" charset="-122"/>
                <a:ea typeface="黑体" pitchFamily="49" charset="-122"/>
              </a:defRPr>
            </a:lvl2pPr>
            <a:lvl3pPr>
              <a:defRPr sz="2000">
                <a:latin typeface="黑体" pitchFamily="49" charset="-122"/>
                <a:ea typeface="黑体" pitchFamily="49" charset="-122"/>
              </a:defRPr>
            </a:lvl3pPr>
            <a:lvl4pPr>
              <a:defRPr sz="1800">
                <a:latin typeface="黑体" pitchFamily="49" charset="-122"/>
                <a:ea typeface="黑体" pitchFamily="49" charset="-122"/>
              </a:defRPr>
            </a:lvl4pPr>
            <a:lvl5pPr>
              <a:defRPr sz="1800">
                <a:latin typeface="黑体" pitchFamily="49" charset="-122"/>
                <a:ea typeface="黑体" pitchFamily="49"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atin typeface="黑体" pitchFamily="49" charset="-122"/>
                <a:ea typeface="黑体" pitchFamily="49" charset="-122"/>
              </a:defRPr>
            </a:lvl1pPr>
            <a:lvl2pPr>
              <a:defRPr sz="2400">
                <a:latin typeface="黑体" pitchFamily="49" charset="-122"/>
                <a:ea typeface="黑体" pitchFamily="49" charset="-122"/>
              </a:defRPr>
            </a:lvl2pPr>
            <a:lvl3pPr>
              <a:defRPr sz="2000">
                <a:latin typeface="黑体" pitchFamily="49" charset="-122"/>
                <a:ea typeface="黑体" pitchFamily="49" charset="-122"/>
              </a:defRPr>
            </a:lvl3pPr>
            <a:lvl4pPr>
              <a:defRPr sz="1800">
                <a:latin typeface="黑体" pitchFamily="49" charset="-122"/>
                <a:ea typeface="黑体" pitchFamily="49" charset="-122"/>
              </a:defRPr>
            </a:lvl4pPr>
            <a:lvl5pPr>
              <a:defRPr sz="1800">
                <a:latin typeface="黑体" pitchFamily="49" charset="-122"/>
                <a:ea typeface="黑体" pitchFamily="49"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4874E1E6-373C-4B15-82F5-8C1897AF712D}" type="datetime1">
              <a:rPr lang="zh-CN" altLang="en-US" smtClean="0"/>
              <a:t>2015/5/13</a:t>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r>
              <a:rPr lang="zh-CN" altLang="en-US" dirty="0" smtClean="0"/>
              <a:t>第</a:t>
            </a:r>
            <a:fld id="{D0331CFE-49F7-45D4-B91B-7BF2254DE187}" type="slidenum">
              <a:rPr lang="zh-CN" altLang="en-US" smtClean="0"/>
              <a:pPr>
                <a:defRPr/>
              </a:pPr>
              <a:t>‹#›</a:t>
            </a:fld>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黑体" pitchFamily="49" charset="-122"/>
                <a:ea typeface="黑体" pitchFamily="49" charset="-122"/>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黑体" pitchFamily="49" charset="-122"/>
                <a:ea typeface="黑体"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黑体" pitchFamily="49" charset="-122"/>
                <a:ea typeface="黑体" pitchFamily="49" charset="-122"/>
              </a:defRPr>
            </a:lvl1pPr>
            <a:lvl2pPr>
              <a:defRPr sz="2000">
                <a:latin typeface="黑体" pitchFamily="49" charset="-122"/>
                <a:ea typeface="黑体" pitchFamily="49" charset="-122"/>
              </a:defRPr>
            </a:lvl2pPr>
            <a:lvl3pPr>
              <a:defRPr sz="1800">
                <a:latin typeface="黑体" pitchFamily="49" charset="-122"/>
                <a:ea typeface="黑体" pitchFamily="49" charset="-122"/>
              </a:defRPr>
            </a:lvl3pPr>
            <a:lvl4pPr>
              <a:defRPr sz="1600">
                <a:latin typeface="黑体" pitchFamily="49" charset="-122"/>
                <a:ea typeface="黑体" pitchFamily="49" charset="-122"/>
              </a:defRPr>
            </a:lvl4pPr>
            <a:lvl5pPr>
              <a:defRPr sz="1600">
                <a:latin typeface="黑体" pitchFamily="49" charset="-122"/>
                <a:ea typeface="黑体" pitchFamily="49" charset="-122"/>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黑体" pitchFamily="49" charset="-122"/>
                <a:ea typeface="黑体"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黑体" pitchFamily="49" charset="-122"/>
                <a:ea typeface="黑体" pitchFamily="49" charset="-122"/>
              </a:defRPr>
            </a:lvl1pPr>
            <a:lvl2pPr>
              <a:defRPr sz="2000">
                <a:latin typeface="黑体" pitchFamily="49" charset="-122"/>
                <a:ea typeface="黑体" pitchFamily="49" charset="-122"/>
              </a:defRPr>
            </a:lvl2pPr>
            <a:lvl3pPr>
              <a:defRPr sz="1800">
                <a:latin typeface="黑体" pitchFamily="49" charset="-122"/>
                <a:ea typeface="黑体" pitchFamily="49" charset="-122"/>
              </a:defRPr>
            </a:lvl3pPr>
            <a:lvl4pPr>
              <a:defRPr sz="1600">
                <a:latin typeface="黑体" pitchFamily="49" charset="-122"/>
                <a:ea typeface="黑体" pitchFamily="49" charset="-122"/>
              </a:defRPr>
            </a:lvl4pPr>
            <a:lvl5pPr>
              <a:defRPr sz="1600">
                <a:latin typeface="黑体" pitchFamily="49" charset="-122"/>
                <a:ea typeface="黑体" pitchFamily="49" charset="-122"/>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8F57BBE2-2EDF-4A7E-8DDC-7ADF2B21DF19}" type="datetime1">
              <a:rPr lang="zh-CN" altLang="en-US" smtClean="0"/>
              <a:t>2015/5/13</a:t>
            </a:fld>
            <a:endParaRPr lang="zh-CN" altLang="en-US"/>
          </a:p>
        </p:txBody>
      </p:sp>
      <p:sp>
        <p:nvSpPr>
          <p:cNvPr id="9" name="灯片编号占位符 5"/>
          <p:cNvSpPr>
            <a:spLocks noGrp="1"/>
          </p:cNvSpPr>
          <p:nvPr>
            <p:ph type="sldNum" sz="quarter" idx="12"/>
          </p:nvPr>
        </p:nvSpPr>
        <p:spPr/>
        <p:txBody>
          <a:bodyPr/>
          <a:lstStyle>
            <a:lvl1pPr>
              <a:defRPr/>
            </a:lvl1pPr>
          </a:lstStyle>
          <a:p>
            <a:pPr>
              <a:defRPr/>
            </a:pPr>
            <a:r>
              <a:rPr lang="zh-CN" altLang="en-US" dirty="0" smtClean="0"/>
              <a:t>第</a:t>
            </a:r>
            <a:fld id="{A35BB5DA-2188-4966-920F-3902CF69847F}" type="slidenum">
              <a:rPr lang="zh-CN" altLang="en-US" smtClean="0"/>
              <a:pPr>
                <a:defRPr/>
              </a:pPr>
              <a:t>‹#›</a:t>
            </a:fld>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黑体" pitchFamily="49" charset="-122"/>
                <a:ea typeface="黑体" pitchFamily="49" charset="-122"/>
              </a:defRPr>
            </a:lvl1p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04A4C55E-08EA-4149-BD07-39BEB76BBEA9}" type="datetime1">
              <a:rPr lang="zh-CN" altLang="en-US" smtClean="0"/>
              <a:t>2015/5/13</a:t>
            </a:fld>
            <a:endParaRPr lang="zh-CN" altLang="en-US"/>
          </a:p>
        </p:txBody>
      </p:sp>
      <p:sp>
        <p:nvSpPr>
          <p:cNvPr id="5" name="灯片编号占位符 5"/>
          <p:cNvSpPr>
            <a:spLocks noGrp="1"/>
          </p:cNvSpPr>
          <p:nvPr>
            <p:ph type="sldNum" sz="quarter" idx="12"/>
          </p:nvPr>
        </p:nvSpPr>
        <p:spPr/>
        <p:txBody>
          <a:bodyPr/>
          <a:lstStyle>
            <a:lvl1pPr>
              <a:defRPr/>
            </a:lvl1pPr>
          </a:lstStyle>
          <a:p>
            <a:pPr>
              <a:defRPr/>
            </a:pPr>
            <a:r>
              <a:rPr lang="zh-CN" altLang="en-US" dirty="0" smtClean="0"/>
              <a:t>第</a:t>
            </a:r>
            <a:fld id="{BAEEA108-4129-404B-AB7C-D6DC883A4976}" type="slidenum">
              <a:rPr lang="zh-CN" altLang="en-US" smtClean="0"/>
              <a:pPr>
                <a:defRPr/>
              </a:pPr>
              <a:t>‹#›</a:t>
            </a:fld>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8C90B61E-55A9-490E-B48E-F6D8F1CDCDD2}" type="datetime1">
              <a:rPr lang="zh-CN" altLang="en-US" smtClean="0"/>
              <a:t>2015/5/13</a:t>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r>
              <a:rPr lang="zh-CN" altLang="en-US" dirty="0" smtClean="0"/>
              <a:t>第</a:t>
            </a:r>
            <a:fld id="{C29CE3A3-2C5C-4C66-BF04-8ACEAA3B0E06}" type="slidenum">
              <a:rPr lang="zh-CN" altLang="en-US" smtClean="0"/>
              <a:pPr>
                <a:defRPr/>
              </a:pPr>
              <a:t>‹#›</a:t>
            </a:fld>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1C82F522-E1E0-46DB-AF3A-2E524E556D06}" type="datetime1">
              <a:rPr lang="zh-CN" altLang="en-US" smtClean="0"/>
              <a:t>2015/5/13</a:t>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r>
              <a:rPr lang="zh-CN" altLang="en-US" dirty="0" smtClean="0"/>
              <a:t>第</a:t>
            </a:r>
            <a:fld id="{E4AFD6E2-CACD-4804-B78E-626413233053}" type="slidenum">
              <a:rPr lang="zh-CN" altLang="en-US" smtClean="0"/>
              <a:pPr>
                <a:defRPr/>
              </a:pPr>
              <a:t>‹#›</a:t>
            </a:fld>
            <a:r>
              <a:rPr lang="zh-CN" altLang="en-US" dirty="0" smtClean="0"/>
              <a:t>页</a:t>
            </a:r>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F5F562D6-F84C-47C1-9AFE-AE34D4FF1848}" type="datetime1">
              <a:rPr lang="zh-CN" altLang="en-US" smtClean="0"/>
              <a:t>2015/5/13</a:t>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r>
              <a:rPr lang="zh-CN" altLang="en-US" dirty="0" smtClean="0"/>
              <a:t>第</a:t>
            </a:r>
            <a:fld id="{E0EDAF21-955A-4D37-B736-347F498D150F}" type="slidenum">
              <a:rPr lang="zh-CN" altLang="en-US" smtClean="0"/>
              <a:pPr>
                <a:defRPr/>
              </a:pPr>
              <a:t>‹#›</a:t>
            </a:fld>
            <a:r>
              <a:rPr lang="zh-CN" altLang="en-US" dirty="0" smtClean="0"/>
              <a:t>页</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5123"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6" name="灯片编号占位符 5"/>
          <p:cNvSpPr>
            <a:spLocks noGrp="1"/>
          </p:cNvSpPr>
          <p:nvPr>
            <p:ph type="sldNum" sz="quarter" idx="4"/>
          </p:nvPr>
        </p:nvSpPr>
        <p:spPr>
          <a:xfrm>
            <a:off x="3491880"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黑体" pitchFamily="49" charset="-122"/>
                <a:ea typeface="黑体" pitchFamily="49" charset="-122"/>
              </a:defRPr>
            </a:lvl1pPr>
          </a:lstStyle>
          <a:p>
            <a:pPr>
              <a:defRPr/>
            </a:pPr>
            <a:r>
              <a:rPr lang="zh-CN" altLang="en-US" dirty="0" smtClean="0"/>
              <a:t>第</a:t>
            </a:r>
            <a:fld id="{8CBC9AEA-4C75-47FD-A55C-A7A51C4CF152}" type="slidenum">
              <a:rPr lang="zh-CN" altLang="en-US" smtClean="0"/>
              <a:pPr>
                <a:defRPr/>
              </a:pPr>
              <a:t>‹#›</a:t>
            </a:fld>
            <a:r>
              <a:rPr lang="zh-CN" altLang="en-US" dirty="0" smtClean="0"/>
              <a:t>页</a:t>
            </a:r>
            <a:endParaRPr lang="zh-CN" altLang="en-US" dirty="0"/>
          </a:p>
        </p:txBody>
      </p:sp>
      <p:pic>
        <p:nvPicPr>
          <p:cNvPr id="7" name="Picture 2"/>
          <p:cNvPicPr>
            <a:picLocks noChangeAspect="1" noChangeArrowheads="1"/>
          </p:cNvPicPr>
          <p:nvPr/>
        </p:nvPicPr>
        <p:blipFill>
          <a:blip r:embed="rId16" cstate="print">
            <a:lum bright="14000" contrast="14000"/>
          </a:blip>
          <a:srcRect/>
          <a:stretch>
            <a:fillRect/>
          </a:stretch>
        </p:blipFill>
        <p:spPr bwMode="auto">
          <a:xfrm>
            <a:off x="7308304" y="6320910"/>
            <a:ext cx="1512067" cy="47774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81" r:id="rId12"/>
    <p:sldLayoutId id="2147483882" r:id="rId13"/>
    <p:sldLayoutId id="2147483883" r:id="rId14"/>
  </p:sldLayoutIdLst>
  <p:timing>
    <p:tnLst>
      <p:par>
        <p:cTn id="1" dur="indefinite" restart="never" nodeType="tmRoot"/>
      </p:par>
    </p:tnLst>
  </p:timing>
  <p:hf hdr="0" ftr="0"/>
  <p:txStyles>
    <p:titleStyle>
      <a:lvl1pPr algn="ctr" rtl="0" eaLnBrk="1" fontAlgn="base" hangingPunct="1">
        <a:spcBef>
          <a:spcPct val="0"/>
        </a:spcBef>
        <a:spcAft>
          <a:spcPct val="0"/>
        </a:spcAft>
        <a:defRPr sz="4400" kern="1200">
          <a:solidFill>
            <a:schemeClr val="tx1"/>
          </a:solidFill>
          <a:latin typeface="黑体" pitchFamily="49" charset="-122"/>
          <a:ea typeface="黑体" pitchFamily="49"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pitchFamily="34" charset="0"/>
        <a:buChar char="•"/>
        <a:defRPr sz="3200" b="1" kern="1200">
          <a:solidFill>
            <a:schemeClr val="tx1"/>
          </a:solidFill>
          <a:latin typeface="+mn-ea"/>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ea"/>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ea"/>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ea"/>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Microsoft_Excel_97-2003_Worksheet1.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755576" y="1340768"/>
            <a:ext cx="7772400" cy="2232248"/>
          </a:xfrm>
        </p:spPr>
        <p:txBody>
          <a:bodyPr/>
          <a:lstStyle/>
          <a:p>
            <a:pPr>
              <a:lnSpc>
                <a:spcPct val="150000"/>
              </a:lnSpc>
              <a:defRPr/>
            </a:pPr>
            <a:r>
              <a:rPr lang="zh-CN" altLang="zh-CN" b="1" dirty="0">
                <a:solidFill>
                  <a:schemeClr val="bg1"/>
                </a:solidFill>
                <a:cs typeface="+mn-cs"/>
              </a:rPr>
              <a:t>政务</a:t>
            </a:r>
            <a:r>
              <a:rPr lang="en-US" altLang="zh-CN" b="1" dirty="0">
                <a:solidFill>
                  <a:schemeClr val="bg1"/>
                </a:solidFill>
                <a:cs typeface="+mn-cs"/>
              </a:rPr>
              <a:t>CA</a:t>
            </a:r>
            <a:r>
              <a:rPr lang="zh-CN" altLang="zh-CN" b="1" dirty="0">
                <a:solidFill>
                  <a:schemeClr val="bg1"/>
                </a:solidFill>
                <a:cs typeface="+mn-cs"/>
              </a:rPr>
              <a:t>认证</a:t>
            </a:r>
            <a:r>
              <a:rPr lang="zh-CN" altLang="zh-CN" b="1" dirty="0" smtClean="0">
                <a:solidFill>
                  <a:schemeClr val="bg1"/>
                </a:solidFill>
                <a:cs typeface="+mn-cs"/>
              </a:rPr>
              <a:t>体系</a:t>
            </a:r>
            <a:r>
              <a:rPr lang="en-US" altLang="zh-CN" b="1" dirty="0" smtClean="0">
                <a:solidFill>
                  <a:schemeClr val="bg1"/>
                </a:solidFill>
                <a:cs typeface="+mn-cs"/>
              </a:rPr>
              <a:t/>
            </a:r>
            <a:br>
              <a:rPr lang="en-US" altLang="zh-CN" b="1" dirty="0" smtClean="0">
                <a:solidFill>
                  <a:schemeClr val="bg1"/>
                </a:solidFill>
                <a:cs typeface="+mn-cs"/>
              </a:rPr>
            </a:br>
            <a:r>
              <a:rPr lang="zh-CN" altLang="zh-CN" b="1" dirty="0" smtClean="0">
                <a:solidFill>
                  <a:schemeClr val="bg1"/>
                </a:solidFill>
                <a:cs typeface="+mn-cs"/>
              </a:rPr>
              <a:t>工作</a:t>
            </a:r>
            <a:r>
              <a:rPr lang="zh-CN" altLang="zh-CN" b="1" dirty="0">
                <a:solidFill>
                  <a:schemeClr val="bg1"/>
                </a:solidFill>
                <a:cs typeface="+mn-cs"/>
              </a:rPr>
              <a:t>进展与</a:t>
            </a:r>
            <a:r>
              <a:rPr lang="en-US" altLang="zh-CN" b="1" dirty="0">
                <a:solidFill>
                  <a:schemeClr val="bg1"/>
                </a:solidFill>
                <a:cs typeface="+mn-cs"/>
              </a:rPr>
              <a:t>2015</a:t>
            </a:r>
            <a:r>
              <a:rPr lang="zh-CN" altLang="zh-CN" b="1" dirty="0">
                <a:solidFill>
                  <a:schemeClr val="bg1"/>
                </a:solidFill>
                <a:cs typeface="+mn-cs"/>
              </a:rPr>
              <a:t>年工作任务</a:t>
            </a:r>
            <a:endParaRPr lang="zh-CN" altLang="en-US" b="1" dirty="0">
              <a:solidFill>
                <a:schemeClr val="bg1"/>
              </a:solidFill>
              <a:cs typeface="+mn-cs"/>
            </a:endParaRPr>
          </a:p>
        </p:txBody>
      </p:sp>
      <p:sp>
        <p:nvSpPr>
          <p:cNvPr id="8196" name="副标题 2"/>
          <p:cNvSpPr>
            <a:spLocks noGrp="1"/>
          </p:cNvSpPr>
          <p:nvPr>
            <p:ph type="subTitle" idx="1"/>
          </p:nvPr>
        </p:nvSpPr>
        <p:spPr>
          <a:xfrm>
            <a:off x="1547664" y="4365104"/>
            <a:ext cx="6400800" cy="1584176"/>
          </a:xfrm>
        </p:spPr>
        <p:txBody>
          <a:bodyPr/>
          <a:lstStyle/>
          <a:p>
            <a:pPr eaLnBrk="1" hangingPunct="1"/>
            <a:r>
              <a:rPr lang="zh-CN" altLang="en-US" sz="2800" dirty="0" smtClean="0">
                <a:solidFill>
                  <a:schemeClr val="bg1"/>
                </a:solidFill>
                <a:latin typeface="黑体" panose="02010609060101010101" pitchFamily="49" charset="-122"/>
                <a:ea typeface="黑体" panose="02010609060101010101" pitchFamily="49" charset="-122"/>
              </a:rPr>
              <a:t>国家电子政务外网电子认证</a:t>
            </a:r>
            <a:r>
              <a:rPr lang="zh-CN" altLang="en-US" sz="2800" dirty="0">
                <a:solidFill>
                  <a:schemeClr val="bg1"/>
                </a:solidFill>
                <a:latin typeface="黑体" panose="02010609060101010101" pitchFamily="49" charset="-122"/>
                <a:ea typeface="黑体" panose="02010609060101010101" pitchFamily="49" charset="-122"/>
              </a:rPr>
              <a:t>办公室</a:t>
            </a:r>
            <a:endParaRPr lang="en-US" altLang="zh-CN" sz="2800" dirty="0" smtClean="0">
              <a:solidFill>
                <a:schemeClr val="bg1"/>
              </a:solidFill>
              <a:latin typeface="黑体" panose="02010609060101010101" pitchFamily="49" charset="-122"/>
              <a:ea typeface="黑体" panose="02010609060101010101" pitchFamily="49" charset="-122"/>
            </a:endParaRPr>
          </a:p>
          <a:p>
            <a:pPr eaLnBrk="1" hangingPunct="1"/>
            <a:r>
              <a:rPr lang="en-US" altLang="zh-CN" sz="2800" dirty="0" smtClean="0">
                <a:solidFill>
                  <a:schemeClr val="bg1"/>
                </a:solidFill>
                <a:latin typeface="黑体" panose="02010609060101010101" pitchFamily="49" charset="-122"/>
                <a:ea typeface="黑体" panose="02010609060101010101" pitchFamily="49" charset="-122"/>
              </a:rPr>
              <a:t>2015</a:t>
            </a:r>
            <a:r>
              <a:rPr lang="zh-CN" altLang="en-US" sz="2800" dirty="0" smtClean="0">
                <a:solidFill>
                  <a:schemeClr val="bg1"/>
                </a:solidFill>
                <a:latin typeface="黑体" panose="02010609060101010101" pitchFamily="49" charset="-122"/>
                <a:ea typeface="黑体" panose="02010609060101010101" pitchFamily="49" charset="-122"/>
              </a:rPr>
              <a:t>年</a:t>
            </a:r>
            <a:r>
              <a:rPr lang="en-US" altLang="zh-CN" sz="2800" dirty="0" smtClean="0">
                <a:solidFill>
                  <a:schemeClr val="bg1"/>
                </a:solidFill>
                <a:latin typeface="黑体" panose="02010609060101010101" pitchFamily="49" charset="-122"/>
                <a:ea typeface="黑体" panose="02010609060101010101" pitchFamily="49" charset="-122"/>
              </a:rPr>
              <a:t>5</a:t>
            </a:r>
            <a:r>
              <a:rPr lang="zh-CN" altLang="en-US" sz="2800" dirty="0" smtClean="0">
                <a:solidFill>
                  <a:schemeClr val="bg1"/>
                </a:solidFill>
                <a:latin typeface="黑体" panose="02010609060101010101" pitchFamily="49" charset="-122"/>
                <a:ea typeface="黑体" panose="02010609060101010101" pitchFamily="49" charset="-122"/>
              </a:rPr>
              <a:t>月</a:t>
            </a:r>
          </a:p>
        </p:txBody>
      </p:sp>
    </p:spTree>
    <p:extLst>
      <p:ext uri="{BB962C8B-B14F-4D97-AF65-F5344CB8AC3E}">
        <p14:creationId xmlns:p14="http://schemas.microsoft.com/office/powerpoint/2010/main" val="386286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证书应用情况</a:t>
            </a:r>
            <a:endParaRPr lang="zh-CN" altLang="en-US" dirty="0"/>
          </a:p>
        </p:txBody>
      </p:sp>
      <p:sp>
        <p:nvSpPr>
          <p:cNvPr id="3" name="内容占位符 2"/>
          <p:cNvSpPr>
            <a:spLocks noGrp="1"/>
          </p:cNvSpPr>
          <p:nvPr>
            <p:ph idx="1"/>
          </p:nvPr>
        </p:nvSpPr>
        <p:spPr>
          <a:xfrm>
            <a:off x="251520" y="1268760"/>
            <a:ext cx="8892480" cy="1080120"/>
          </a:xfrm>
        </p:spPr>
        <p:txBody>
          <a:bodyPr/>
          <a:lstStyle/>
          <a:p>
            <a:pPr marL="0" indent="0">
              <a:buNone/>
            </a:pPr>
            <a:r>
              <a:rPr lang="zh-CN" altLang="en-US" sz="2800" dirty="0" smtClean="0">
                <a:latin typeface="黑体" panose="02010609060101010101" pitchFamily="49" charset="-122"/>
                <a:ea typeface="黑体" panose="02010609060101010101" pitchFamily="49" charset="-122"/>
              </a:rPr>
              <a:t>  为</a:t>
            </a:r>
            <a:r>
              <a:rPr lang="en-US" altLang="zh-CN" sz="28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24</a:t>
            </a:r>
            <a:r>
              <a:rPr lang="zh-CN" altLang="en-US" sz="28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a:t>
            </a:r>
            <a:r>
              <a:rPr lang="zh-CN" altLang="en-US" sz="2800" dirty="0" smtClean="0">
                <a:latin typeface="黑体" panose="02010609060101010101" pitchFamily="49" charset="-122"/>
                <a:ea typeface="黑体" panose="02010609060101010101" pitchFamily="49" charset="-122"/>
              </a:rPr>
              <a:t>中央部委、</a:t>
            </a:r>
            <a:r>
              <a:rPr lang="en-US" altLang="zh-CN"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17</a:t>
            </a:r>
            <a:r>
              <a:rPr lang="zh-CN" altLang="en-US"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a:t>
            </a:r>
            <a:r>
              <a:rPr lang="zh-CN" altLang="en-US" sz="2800" dirty="0" smtClean="0">
                <a:latin typeface="黑体" panose="02010609060101010101" pitchFamily="49" charset="-122"/>
                <a:ea typeface="黑体" panose="02010609060101010101" pitchFamily="49" charset="-122"/>
              </a:rPr>
              <a:t>省市、</a:t>
            </a:r>
            <a:r>
              <a:rPr lang="en-US" altLang="zh-CN"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300</a:t>
            </a:r>
            <a:r>
              <a:rPr lang="zh-CN" altLang="en-US"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多个</a:t>
            </a:r>
            <a:r>
              <a:rPr lang="zh-CN" altLang="en-US" sz="2800" dirty="0" smtClean="0">
                <a:latin typeface="黑体" panose="02010609060101010101" pitchFamily="49" charset="-122"/>
                <a:ea typeface="黑体" panose="02010609060101010101" pitchFamily="49" charset="-122"/>
              </a:rPr>
              <a:t>应用提供证书服务，截止目前，总发证量超过</a:t>
            </a:r>
            <a:r>
              <a:rPr lang="en-US" altLang="zh-CN"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33</a:t>
            </a:r>
            <a:r>
              <a:rPr lang="zh-CN" altLang="en-US"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万张</a:t>
            </a:r>
            <a:r>
              <a:rPr lang="zh-CN" altLang="en-US" sz="2800" dirty="0" smtClean="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10</a:t>
            </a:fld>
            <a:r>
              <a:rPr lang="zh-CN" altLang="en-US" smtClean="0"/>
              <a:t>页</a:t>
            </a:r>
            <a:endParaRPr lang="zh-CN" altLang="en-US" dirty="0"/>
          </a:p>
        </p:txBody>
      </p:sp>
      <p:graphicFrame>
        <p:nvGraphicFramePr>
          <p:cNvPr id="6" name="图表 5"/>
          <p:cNvGraphicFramePr>
            <a:graphicFrameLocks/>
          </p:cNvGraphicFramePr>
          <p:nvPr>
            <p:extLst>
              <p:ext uri="{D42A27DB-BD31-4B8C-83A1-F6EECF244321}">
                <p14:modId xmlns:p14="http://schemas.microsoft.com/office/powerpoint/2010/main" val="1349368092"/>
              </p:ext>
            </p:extLst>
          </p:nvPr>
        </p:nvGraphicFramePr>
        <p:xfrm>
          <a:off x="683568" y="2393504"/>
          <a:ext cx="720080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633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2014</a:t>
            </a:r>
            <a:r>
              <a:rPr lang="zh-CN" altLang="en-US" dirty="0" smtClean="0"/>
              <a:t>年取得新的突破</a:t>
            </a:r>
            <a:endParaRPr lang="zh-CN" altLang="en-US" dirty="0"/>
          </a:p>
        </p:txBody>
      </p:sp>
      <p:sp>
        <p:nvSpPr>
          <p:cNvPr id="3" name="内容占位符 2"/>
          <p:cNvSpPr>
            <a:spLocks noGrp="1"/>
          </p:cNvSpPr>
          <p:nvPr>
            <p:ph idx="1"/>
          </p:nvPr>
        </p:nvSpPr>
        <p:spPr>
          <a:xfrm>
            <a:off x="395536" y="1772816"/>
            <a:ext cx="8229600" cy="3240360"/>
          </a:xfrm>
        </p:spPr>
        <p:txBody>
          <a:bodyPr/>
          <a:lstStyle/>
          <a:p>
            <a:pPr>
              <a:lnSpc>
                <a:spcPct val="150000"/>
              </a:lnSpc>
            </a:pPr>
            <a:r>
              <a:rPr lang="zh-CN" altLang="zh-CN"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第一次</a:t>
            </a:r>
            <a:r>
              <a:rPr lang="zh-CN" altLang="zh-CN"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在全国范围内开展大规模证书</a:t>
            </a:r>
            <a:r>
              <a:rPr lang="zh-CN" altLang="zh-CN"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服务</a:t>
            </a:r>
            <a:endParaRPr lang="en-US" altLang="zh-CN"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nSpc>
                <a:spcPct val="150000"/>
              </a:lnSpc>
            </a:pPr>
            <a:r>
              <a:rPr lang="zh-CN" altLang="zh-CN"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逐步</a:t>
            </a:r>
            <a:r>
              <a:rPr lang="zh-CN"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确立</a:t>
            </a:r>
            <a:r>
              <a:rPr lang="zh-CN" altLang="zh-CN"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了为中央部委提供证书服务的</a:t>
            </a:r>
            <a:r>
              <a:rPr lang="zh-CN"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资费标准</a:t>
            </a:r>
            <a:r>
              <a:rPr lang="zh-CN" altLang="zh-CN"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和通过</a:t>
            </a:r>
            <a:r>
              <a:rPr lang="zh-CN"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政府购买证书服务的方式</a:t>
            </a:r>
            <a:r>
              <a:rPr lang="zh-CN" altLang="zh-CN"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，开创了政务外网证书应用服务的新模式</a:t>
            </a:r>
            <a:endParaRPr lang="en-US" altLang="zh-CN"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11</a:t>
            </a:fld>
            <a:r>
              <a:rPr lang="zh-CN" altLang="en-US" smtClean="0"/>
              <a:t>页</a:t>
            </a:r>
            <a:endParaRPr lang="zh-CN" altLang="en-US" dirty="0"/>
          </a:p>
        </p:txBody>
      </p:sp>
    </p:spTree>
    <p:extLst>
      <p:ext uri="{BB962C8B-B14F-4D97-AF65-F5344CB8AC3E}">
        <p14:creationId xmlns:p14="http://schemas.microsoft.com/office/powerpoint/2010/main" val="13094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smtClean="0"/>
              <a:t>第一次</a:t>
            </a:r>
            <a:r>
              <a:rPr lang="zh-CN" altLang="zh-CN" sz="3200" dirty="0"/>
              <a:t>在全国范围内开展大规模证书服务</a:t>
            </a:r>
            <a:br>
              <a:rPr lang="zh-CN" altLang="zh-CN" sz="3200" dirty="0"/>
            </a:br>
            <a:endParaRPr lang="zh-CN" altLang="en-US" sz="3200" dirty="0"/>
          </a:p>
        </p:txBody>
      </p:sp>
      <p:sp>
        <p:nvSpPr>
          <p:cNvPr id="3" name="内容占位符 2"/>
          <p:cNvSpPr>
            <a:spLocks noGrp="1"/>
          </p:cNvSpPr>
          <p:nvPr>
            <p:ph idx="1"/>
          </p:nvPr>
        </p:nvSpPr>
        <p:spPr>
          <a:xfrm>
            <a:off x="457200" y="1196752"/>
            <a:ext cx="8229600" cy="4929411"/>
          </a:xfrm>
        </p:spPr>
        <p:txBody>
          <a:bodyPr/>
          <a:lstStyle/>
          <a:p>
            <a:pPr>
              <a:lnSpc>
                <a:spcPct val="150000"/>
              </a:lnSpc>
            </a:pPr>
            <a:r>
              <a:rPr lang="zh-CN" altLang="zh-CN" dirty="0">
                <a:latin typeface="黑体" panose="02010609060101010101" pitchFamily="49" charset="-122"/>
                <a:ea typeface="黑体" panose="02010609060101010101" pitchFamily="49" charset="-122"/>
              </a:rPr>
              <a:t>最高人民检察院案件信息公开</a:t>
            </a:r>
            <a:r>
              <a:rPr lang="zh-CN" altLang="zh-CN" dirty="0" smtClean="0">
                <a:latin typeface="黑体" panose="02010609060101010101" pitchFamily="49" charset="-122"/>
                <a:ea typeface="黑体" panose="02010609060101010101" pitchFamily="49" charset="-122"/>
              </a:rPr>
              <a:t>系统</a:t>
            </a:r>
            <a:endParaRPr lang="en-US" altLang="zh-CN" dirty="0" smtClean="0">
              <a:latin typeface="黑体" panose="02010609060101010101" pitchFamily="49" charset="-122"/>
              <a:ea typeface="黑体" panose="02010609060101010101" pitchFamily="49" charset="-122"/>
            </a:endParaRPr>
          </a:p>
          <a:p>
            <a:pPr lvl="1">
              <a:lnSpc>
                <a:spcPct val="150000"/>
              </a:lnSpc>
            </a:pPr>
            <a:r>
              <a:rPr lang="zh-CN" altLang="en-US" sz="2400" dirty="0">
                <a:latin typeface="黑体" panose="02010609060101010101" pitchFamily="49" charset="-122"/>
                <a:ea typeface="黑体" panose="02010609060101010101" pitchFamily="49" charset="-122"/>
              </a:rPr>
              <a:t>是一个</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中央到县四级分布</a:t>
            </a:r>
            <a:r>
              <a:rPr lang="zh-CN" altLang="en-US" sz="2400" dirty="0">
                <a:latin typeface="黑体" panose="02010609060101010101" pitchFamily="49" charset="-122"/>
                <a:ea typeface="黑体" panose="02010609060101010101" pitchFamily="49" charset="-122"/>
              </a:rPr>
              <a:t>的大型信息系统，主要包含社会用户、检察机关用户和系统管理员用户三类人员。为保障系统访问安全，后两类用户设计使用数字证书进行系统登录和访问。</a:t>
            </a:r>
          </a:p>
          <a:p>
            <a:pPr lvl="1">
              <a:lnSpc>
                <a:spcPct val="150000"/>
              </a:lnSpc>
            </a:pPr>
            <a:r>
              <a:rPr lang="zh-CN" altLang="en-US" sz="2400" dirty="0">
                <a:latin typeface="黑体" panose="02010609060101010101" pitchFamily="49" charset="-122"/>
                <a:ea typeface="黑体" panose="02010609060101010101" pitchFamily="49" charset="-122"/>
              </a:rPr>
              <a:t>	每个检察院两张证书，一张用于案管，一张用于新闻</a:t>
            </a:r>
            <a:r>
              <a:rPr lang="zh-CN" altLang="en-US" sz="2400" dirty="0" smtClean="0">
                <a:latin typeface="黑体" panose="02010609060101010101" pitchFamily="49" charset="-122"/>
                <a:ea typeface="黑体" panose="02010609060101010101" pitchFamily="49" charset="-122"/>
              </a:rPr>
              <a:t>。全国</a:t>
            </a:r>
            <a:r>
              <a:rPr lang="en-US" altLang="zh-CN"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3000</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多家</a:t>
            </a:r>
            <a:r>
              <a:rPr lang="zh-CN" altLang="en-US" sz="2400" dirty="0" smtClean="0">
                <a:latin typeface="黑体" panose="02010609060101010101" pitchFamily="49" charset="-122"/>
                <a:ea typeface="黑体" panose="02010609060101010101" pitchFamily="49" charset="-122"/>
              </a:rPr>
              <a:t>区县级检察院，</a:t>
            </a:r>
            <a:r>
              <a:rPr lang="en-US" altLang="zh-CN"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7456</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张</a:t>
            </a:r>
            <a:r>
              <a:rPr lang="zh-CN" altLang="en-US" sz="2400" dirty="0" smtClean="0">
                <a:latin typeface="黑体" panose="02010609060101010101" pitchFamily="49" charset="-122"/>
                <a:ea typeface="黑体" panose="02010609060101010101" pitchFamily="49" charset="-122"/>
              </a:rPr>
              <a:t>证书</a:t>
            </a:r>
          </a:p>
          <a:p>
            <a:pPr>
              <a:lnSpc>
                <a:spcPct val="150000"/>
              </a:lnSpc>
            </a:pPr>
            <a:r>
              <a:rPr lang="zh-CN" altLang="zh-CN" dirty="0" smtClean="0">
                <a:latin typeface="黑体" panose="02010609060101010101" pitchFamily="49" charset="-122"/>
                <a:ea typeface="黑体" panose="02010609060101010101" pitchFamily="49" charset="-122"/>
              </a:rPr>
              <a:t>中央到县四级系统的</a:t>
            </a:r>
            <a:r>
              <a:rPr lang="zh-CN" altLang="en-US"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属地化</a:t>
            </a:r>
            <a:r>
              <a:rPr lang="zh-CN" altLang="zh-CN" dirty="0" smtClean="0">
                <a:latin typeface="黑体" panose="02010609060101010101" pitchFamily="49" charset="-122"/>
                <a:ea typeface="黑体" panose="02010609060101010101" pitchFamily="49" charset="-122"/>
              </a:rPr>
              <a:t>身份认证服务</a:t>
            </a:r>
            <a:endParaRPr lang="zh-CN" altLang="en-US" sz="2400" dirty="0" smtClean="0">
              <a:latin typeface="仿宋" pitchFamily="49" charset="-122"/>
              <a:ea typeface="仿宋" pitchFamily="49" charset="-122"/>
            </a:endParaRPr>
          </a:p>
          <a:p>
            <a:pPr lvl="1">
              <a:lnSpc>
                <a:spcPct val="150000"/>
              </a:lnSpc>
            </a:pPr>
            <a:endParaRPr lang="zh-CN" altLang="en-US" dirty="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dirty="0" smtClean="0"/>
              <a:t>第</a:t>
            </a:r>
            <a:fld id="{8CBC9AEA-4C75-47FD-A55C-A7A51C4CF152}" type="slidenum">
              <a:rPr lang="zh-CN" altLang="en-US" smtClean="0"/>
              <a:pPr algn="ctr">
                <a:defRPr/>
              </a:pPr>
              <a:t>12</a:t>
            </a:fld>
            <a:r>
              <a:rPr lang="zh-CN" altLang="en-US" dirty="0" smtClean="0"/>
              <a:t>页</a:t>
            </a:r>
            <a:endParaRPr lang="zh-CN" altLang="en-US" dirty="0"/>
          </a:p>
        </p:txBody>
      </p:sp>
    </p:spTree>
    <p:extLst>
      <p:ext uri="{BB962C8B-B14F-4D97-AF65-F5344CB8AC3E}">
        <p14:creationId xmlns:p14="http://schemas.microsoft.com/office/powerpoint/2010/main" val="420153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smtClean="0"/>
              <a:t>第一次</a:t>
            </a:r>
            <a:r>
              <a:rPr lang="zh-CN" altLang="zh-CN" sz="3200" dirty="0"/>
              <a:t>在全国范围内开展大规模证书服务</a:t>
            </a:r>
            <a:br>
              <a:rPr lang="zh-CN" altLang="zh-CN" sz="3200" dirty="0"/>
            </a:br>
            <a:endParaRPr lang="zh-CN" altLang="en-US" sz="3200" dirty="0"/>
          </a:p>
        </p:txBody>
      </p:sp>
      <p:sp>
        <p:nvSpPr>
          <p:cNvPr id="3" name="内容占位符 2"/>
          <p:cNvSpPr>
            <a:spLocks noGrp="1"/>
          </p:cNvSpPr>
          <p:nvPr>
            <p:ph idx="1"/>
          </p:nvPr>
        </p:nvSpPr>
        <p:spPr>
          <a:xfrm>
            <a:off x="457200" y="1196752"/>
            <a:ext cx="8229600" cy="4929411"/>
          </a:xfrm>
        </p:spPr>
        <p:txBody>
          <a:bodyPr/>
          <a:lstStyle/>
          <a:p>
            <a:pPr>
              <a:lnSpc>
                <a:spcPct val="150000"/>
              </a:lnSpc>
            </a:pPr>
            <a:r>
              <a:rPr lang="zh-CN" altLang="zh-CN" dirty="0" smtClean="0">
                <a:latin typeface="黑体" panose="02010609060101010101" pitchFamily="49" charset="-122"/>
                <a:ea typeface="黑体" panose="02010609060101010101" pitchFamily="49" charset="-122"/>
              </a:rPr>
              <a:t>国家</a:t>
            </a:r>
            <a:r>
              <a:rPr lang="zh-CN" altLang="zh-CN" dirty="0">
                <a:latin typeface="黑体" panose="02010609060101010101" pitchFamily="49" charset="-122"/>
                <a:ea typeface="黑体" panose="02010609060101010101" pitchFamily="49" charset="-122"/>
              </a:rPr>
              <a:t>发改委</a:t>
            </a:r>
            <a:r>
              <a:rPr lang="en-US" altLang="zh-CN" dirty="0">
                <a:latin typeface="黑体" panose="02010609060101010101" pitchFamily="49" charset="-122"/>
                <a:ea typeface="黑体" panose="02010609060101010101" pitchFamily="49" charset="-122"/>
              </a:rPr>
              <a:t>12358</a:t>
            </a:r>
            <a:r>
              <a:rPr lang="zh-CN" altLang="zh-CN" dirty="0">
                <a:latin typeface="黑体" panose="02010609060101010101" pitchFamily="49" charset="-122"/>
                <a:ea typeface="黑体" panose="02010609060101010101" pitchFamily="49" charset="-122"/>
              </a:rPr>
              <a:t>价格举报信息管理</a:t>
            </a:r>
            <a:r>
              <a:rPr lang="zh-CN" altLang="zh-CN" dirty="0" smtClean="0">
                <a:latin typeface="黑体" panose="02010609060101010101" pitchFamily="49" charset="-122"/>
                <a:ea typeface="黑体" panose="02010609060101010101" pitchFamily="49" charset="-122"/>
              </a:rPr>
              <a:t>系统</a:t>
            </a:r>
            <a:endParaRPr lang="en-US" altLang="zh-CN" dirty="0" smtClean="0">
              <a:latin typeface="黑体" panose="02010609060101010101" pitchFamily="49" charset="-122"/>
              <a:ea typeface="黑体" panose="02010609060101010101" pitchFamily="49" charset="-122"/>
            </a:endParaRPr>
          </a:p>
          <a:p>
            <a:pPr lvl="1">
              <a:lnSpc>
                <a:spcPct val="150000"/>
              </a:lnSpc>
            </a:pPr>
            <a:r>
              <a:rPr lang="en-US" altLang="zh-CN" sz="2400" dirty="0" err="1" smtClean="0">
                <a:latin typeface="黑体" panose="02010609060101010101" pitchFamily="49" charset="-122"/>
                <a:ea typeface="黑体" panose="02010609060101010101" pitchFamily="49" charset="-122"/>
              </a:rPr>
              <a:t>实现</a:t>
            </a:r>
            <a:r>
              <a:rPr lang="zh-CN" altLang="zh-CN" sz="2400" dirty="0">
                <a:latin typeface="黑体" panose="02010609060101010101" pitchFamily="49" charset="-122"/>
                <a:ea typeface="黑体" panose="02010609060101010101" pitchFamily="49" charset="-122"/>
              </a:rPr>
              <a:t>中央到</a:t>
            </a:r>
            <a:r>
              <a:rPr lang="zh-CN" altLang="zh-CN" sz="2400" dirty="0" smtClean="0">
                <a:latin typeface="黑体" panose="02010609060101010101" pitchFamily="49" charset="-122"/>
                <a:ea typeface="黑体" panose="02010609060101010101" pitchFamily="49" charset="-122"/>
              </a:rPr>
              <a:t>县</a:t>
            </a:r>
            <a:r>
              <a:rPr lang="en-US" altLang="zh-CN" sz="2400" dirty="0" smtClean="0">
                <a:latin typeface="黑体" panose="02010609060101010101" pitchFamily="49" charset="-122"/>
                <a:ea typeface="黑体" panose="02010609060101010101" pitchFamily="49" charset="-122"/>
              </a:rPr>
              <a:t>四级网络连接</a:t>
            </a:r>
            <a:r>
              <a:rPr lang="en-US" altLang="zh-CN" sz="2400" dirty="0">
                <a:latin typeface="黑体" panose="02010609060101010101" pitchFamily="49" charset="-122"/>
                <a:ea typeface="黑体" panose="02010609060101010101" pitchFamily="49" charset="-122"/>
              </a:rPr>
              <a:t>，开展12358价格举报管理信息系统业务应用</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全国</a:t>
            </a:r>
            <a:r>
              <a:rPr lang="zh-CN" altLang="en-US" sz="2400" dirty="0">
                <a:latin typeface="黑体" panose="02010609060101010101" pitchFamily="49" charset="-122"/>
                <a:ea typeface="黑体" panose="02010609060101010101" pitchFamily="49" charset="-122"/>
              </a:rPr>
              <a:t>各级价格主管部门工作人员均</a:t>
            </a:r>
            <a:r>
              <a:rPr lang="zh-CN" altLang="en-US" sz="2400" dirty="0" smtClean="0">
                <a:latin typeface="黑体" panose="02010609060101010101" pitchFamily="49" charset="-122"/>
                <a:ea typeface="黑体" panose="02010609060101010101" pitchFamily="49" charset="-122"/>
              </a:rPr>
              <a:t>使用数字</a:t>
            </a:r>
            <a:r>
              <a:rPr lang="zh-CN" altLang="en-US" sz="2400" dirty="0">
                <a:latin typeface="黑体" panose="02010609060101010101" pitchFamily="49" charset="-122"/>
                <a:ea typeface="黑体" panose="02010609060101010101" pitchFamily="49" charset="-122"/>
              </a:rPr>
              <a:t>证书登录12358价格举报管理信息系统</a:t>
            </a:r>
            <a:r>
              <a:rPr lang="zh-CN" altLang="en-US" sz="2400" dirty="0" smtClean="0">
                <a:latin typeface="黑体" panose="02010609060101010101" pitchFamily="49" charset="-122"/>
                <a:ea typeface="黑体" panose="02010609060101010101" pitchFamily="49" charset="-122"/>
              </a:rPr>
              <a:t>。全国</a:t>
            </a:r>
            <a:r>
              <a:rPr lang="zh-CN" altLang="en-US" sz="2400" dirty="0">
                <a:latin typeface="黑体" panose="02010609060101010101" pitchFamily="49" charset="-122"/>
                <a:ea typeface="黑体" panose="02010609060101010101" pitchFamily="49" charset="-122"/>
              </a:rPr>
              <a:t>发放证书</a:t>
            </a:r>
            <a:r>
              <a:rPr lang="en-US" altLang="zh-CN"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1.2</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万</a:t>
            </a:r>
            <a:r>
              <a:rPr lang="zh-CN" altLang="en-US" sz="2400" dirty="0" smtClean="0">
                <a:latin typeface="黑体" panose="02010609060101010101" pitchFamily="49" charset="-122"/>
                <a:ea typeface="黑体" panose="02010609060101010101" pitchFamily="49" charset="-122"/>
              </a:rPr>
              <a:t>张。</a:t>
            </a:r>
            <a:endParaRPr lang="en-US" altLang="zh-CN" sz="2400" dirty="0" smtClean="0">
              <a:latin typeface="黑体" panose="02010609060101010101" pitchFamily="49" charset="-122"/>
              <a:ea typeface="黑体" panose="02010609060101010101" pitchFamily="49" charset="-122"/>
            </a:endParaRPr>
          </a:p>
          <a:p>
            <a:pPr>
              <a:lnSpc>
                <a:spcPct val="150000"/>
              </a:lnSpc>
            </a:pPr>
            <a:r>
              <a:rPr lang="zh-CN" altLang="zh-CN" dirty="0" smtClean="0">
                <a:latin typeface="黑体" panose="02010609060101010101" pitchFamily="49" charset="-122"/>
                <a:ea typeface="黑体" panose="02010609060101010101" pitchFamily="49" charset="-122"/>
              </a:rPr>
              <a:t>中央</a:t>
            </a:r>
            <a:r>
              <a:rPr lang="zh-CN" altLang="zh-CN" dirty="0">
                <a:latin typeface="黑体" panose="02010609060101010101" pitchFamily="49" charset="-122"/>
                <a:ea typeface="黑体" panose="02010609060101010101" pitchFamily="49" charset="-122"/>
              </a:rPr>
              <a:t>到县四级系统</a:t>
            </a:r>
            <a:r>
              <a:rPr lang="zh-CN" altLang="zh-CN" dirty="0" smtClean="0">
                <a:latin typeface="黑体" panose="02010609060101010101" pitchFamily="49" charset="-122"/>
                <a:ea typeface="黑体" panose="02010609060101010101" pitchFamily="49" charset="-122"/>
              </a:rPr>
              <a:t>的</a:t>
            </a: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属地化</a:t>
            </a:r>
            <a:r>
              <a:rPr lang="zh-CN" altLang="zh-CN" dirty="0" smtClean="0">
                <a:latin typeface="黑体" panose="02010609060101010101" pitchFamily="49" charset="-122"/>
                <a:ea typeface="黑体" panose="02010609060101010101" pitchFamily="49" charset="-122"/>
              </a:rPr>
              <a:t>身份</a:t>
            </a:r>
            <a:r>
              <a:rPr lang="zh-CN" altLang="zh-CN" dirty="0">
                <a:latin typeface="黑体" panose="02010609060101010101" pitchFamily="49" charset="-122"/>
                <a:ea typeface="黑体" panose="02010609060101010101" pitchFamily="49" charset="-122"/>
              </a:rPr>
              <a:t>认证服务</a:t>
            </a:r>
            <a:endParaRPr lang="zh-CN" altLang="en-US" dirty="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13</a:t>
            </a:fld>
            <a:r>
              <a:rPr lang="zh-CN" altLang="en-US" smtClean="0"/>
              <a:t>页</a:t>
            </a:r>
            <a:endParaRPr lang="zh-CN" altLang="en-US" dirty="0"/>
          </a:p>
        </p:txBody>
      </p:sp>
    </p:spTree>
    <p:extLst>
      <p:ext uri="{BB962C8B-B14F-4D97-AF65-F5344CB8AC3E}">
        <p14:creationId xmlns:p14="http://schemas.microsoft.com/office/powerpoint/2010/main" val="38899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应用拓展，证书量增长迅速</a:t>
            </a:r>
            <a:endParaRPr lang="zh-CN" altLang="en-US" dirty="0"/>
          </a:p>
        </p:txBody>
      </p:sp>
      <p:sp>
        <p:nvSpPr>
          <p:cNvPr id="10" name="内容占位符 9"/>
          <p:cNvSpPr>
            <a:spLocks noGrp="1"/>
          </p:cNvSpPr>
          <p:nvPr>
            <p:ph idx="1"/>
          </p:nvPr>
        </p:nvSpPr>
        <p:spPr>
          <a:xfrm>
            <a:off x="457200" y="1484785"/>
            <a:ext cx="8229600" cy="864096"/>
          </a:xfrm>
        </p:spPr>
        <p:txBody>
          <a:bodyPr/>
          <a:lstStyle/>
          <a:p>
            <a:r>
              <a:rPr lang="zh-CN" altLang="en-US" b="1" dirty="0" smtClean="0">
                <a:solidFill>
                  <a:srgbClr val="FF0000"/>
                </a:solidFill>
                <a:effectLst>
                  <a:outerShdw blurRad="38100" dist="38100" dir="2700000" algn="tl">
                    <a:srgbClr val="000000">
                      <a:alpha val="43137"/>
                    </a:srgbClr>
                  </a:outerShdw>
                </a:effectLst>
              </a:rPr>
              <a:t>新增</a:t>
            </a:r>
            <a:r>
              <a:rPr lang="en-US" altLang="zh-CN" b="1" dirty="0" smtClean="0">
                <a:solidFill>
                  <a:srgbClr val="FF0000"/>
                </a:solidFill>
                <a:effectLst>
                  <a:outerShdw blurRad="38100" dist="38100" dir="2700000" algn="tl">
                    <a:srgbClr val="000000">
                      <a:alpha val="43137"/>
                    </a:srgbClr>
                  </a:outerShdw>
                </a:effectLst>
              </a:rPr>
              <a:t>9</a:t>
            </a:r>
            <a:r>
              <a:rPr lang="zh-CN" altLang="en-US" b="1" dirty="0" smtClean="0">
                <a:solidFill>
                  <a:srgbClr val="FF0000"/>
                </a:solidFill>
                <a:effectLst>
                  <a:outerShdw blurRad="38100" dist="38100" dir="2700000" algn="tl">
                    <a:srgbClr val="000000">
                      <a:alpha val="43137"/>
                    </a:srgbClr>
                  </a:outerShdw>
                </a:effectLst>
              </a:rPr>
              <a:t>部委</a:t>
            </a:r>
            <a:r>
              <a:rPr lang="zh-CN" altLang="en-US" dirty="0" smtClean="0"/>
              <a:t>用户（</a:t>
            </a:r>
            <a:r>
              <a:rPr lang="en-US" altLang="zh-CN" dirty="0" smtClean="0"/>
              <a:t>2014</a:t>
            </a:r>
            <a:r>
              <a:rPr lang="zh-CN" altLang="en-US" dirty="0" smtClean="0"/>
              <a:t>年</a:t>
            </a:r>
            <a:r>
              <a:rPr lang="en-US" altLang="zh-CN" dirty="0" smtClean="0"/>
              <a:t>24</a:t>
            </a:r>
            <a:r>
              <a:rPr lang="zh-CN" altLang="en-US" dirty="0" smtClean="0"/>
              <a:t>家部委）</a:t>
            </a:r>
            <a:endParaRPr lang="zh-CN" altLang="en-US" dirty="0"/>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14</a:t>
            </a:fld>
            <a:r>
              <a:rPr lang="zh-CN" altLang="en-US" smtClean="0"/>
              <a:t>页</a:t>
            </a:r>
            <a:endParaRPr lang="zh-CN" altLang="en-US" dirty="0"/>
          </a:p>
        </p:txBody>
      </p:sp>
      <p:sp>
        <p:nvSpPr>
          <p:cNvPr id="8" name="圆角矩形标注 7"/>
          <p:cNvSpPr/>
          <p:nvPr/>
        </p:nvSpPr>
        <p:spPr>
          <a:xfrm>
            <a:off x="6588224" y="2060848"/>
            <a:ext cx="1944216" cy="1080120"/>
          </a:xfrm>
          <a:prstGeom prst="wedgeRoundRectCallout">
            <a:avLst>
              <a:gd name="adj1" fmla="val -112224"/>
              <a:gd name="adj2" fmla="val 99185"/>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证书量增加</a:t>
            </a:r>
            <a:r>
              <a:rPr lang="en-US" altLang="zh-CN" sz="2800" b="1" dirty="0" smtClean="0">
                <a:latin typeface="黑体" panose="02010609060101010101" pitchFamily="49" charset="-122"/>
                <a:ea typeface="黑体" panose="02010609060101010101" pitchFamily="49" charset="-122"/>
              </a:rPr>
              <a:t>57.5%</a:t>
            </a:r>
            <a:endParaRPr lang="zh-CN" altLang="en-US" sz="2800" b="1" dirty="0">
              <a:latin typeface="黑体" panose="02010609060101010101" pitchFamily="49" charset="-122"/>
              <a:ea typeface="黑体" panose="02010609060101010101" pitchFamily="49" charset="-122"/>
            </a:endParaRPr>
          </a:p>
        </p:txBody>
      </p:sp>
      <p:graphicFrame>
        <p:nvGraphicFramePr>
          <p:cNvPr id="11" name="图表 10"/>
          <p:cNvGraphicFramePr>
            <a:graphicFrameLocks/>
          </p:cNvGraphicFramePr>
          <p:nvPr>
            <p:extLst>
              <p:ext uri="{D42A27DB-BD31-4B8C-83A1-F6EECF244321}">
                <p14:modId xmlns:p14="http://schemas.microsoft.com/office/powerpoint/2010/main" val="3642158110"/>
              </p:ext>
            </p:extLst>
          </p:nvPr>
        </p:nvGraphicFramePr>
        <p:xfrm>
          <a:off x="1043608" y="2492896"/>
          <a:ext cx="5742384" cy="3387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45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8" grpId="0" animBg="1"/>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a:t>
            </a:r>
            <a:r>
              <a:rPr lang="zh-CN" altLang="zh-CN" dirty="0"/>
              <a:t>和</a:t>
            </a:r>
            <a:r>
              <a:rPr lang="en-US" altLang="zh-CN" dirty="0"/>
              <a:t>LRA</a:t>
            </a:r>
            <a:r>
              <a:rPr lang="zh-CN" altLang="zh-CN" dirty="0"/>
              <a:t>建设</a:t>
            </a:r>
            <a:r>
              <a:rPr lang="zh-CN" altLang="zh-CN" dirty="0" smtClean="0"/>
              <a:t>布局</a:t>
            </a:r>
            <a:r>
              <a:rPr lang="zh-CN" altLang="en-US" dirty="0" smtClean="0"/>
              <a:t>继续完善</a:t>
            </a:r>
            <a:endParaRPr lang="zh-CN" altLang="en-US" dirty="0"/>
          </a:p>
        </p:txBody>
      </p:sp>
      <p:sp>
        <p:nvSpPr>
          <p:cNvPr id="3" name="内容占位符 2"/>
          <p:cNvSpPr>
            <a:spLocks noGrp="1"/>
          </p:cNvSpPr>
          <p:nvPr>
            <p:ph idx="1"/>
          </p:nvPr>
        </p:nvSpPr>
        <p:spPr>
          <a:xfrm>
            <a:off x="457200" y="1124745"/>
            <a:ext cx="8229600" cy="1656184"/>
          </a:xfrm>
        </p:spPr>
        <p:txBody>
          <a:bodyPr/>
          <a:lstStyle/>
          <a:p>
            <a:pPr marL="0" lvl="0" indent="0">
              <a:lnSpc>
                <a:spcPct val="150000"/>
              </a:lnSpc>
              <a:buNone/>
            </a:pPr>
            <a:r>
              <a:rPr lang="en-US" altLang="zh-CN" dirty="0" smtClean="0">
                <a:latin typeface="黑体" panose="02010609060101010101" pitchFamily="49" charset="-122"/>
                <a:ea typeface="黑体" panose="02010609060101010101" pitchFamily="49" charset="-122"/>
              </a:rPr>
              <a:t>RA</a:t>
            </a:r>
            <a:r>
              <a:rPr lang="zh-CN" altLang="en-US" dirty="0" smtClean="0">
                <a:latin typeface="黑体" panose="02010609060101010101" pitchFamily="49" charset="-122"/>
                <a:ea typeface="黑体" panose="02010609060101010101" pitchFamily="49" charset="-122"/>
              </a:rPr>
              <a:t>机构由</a:t>
            </a:r>
            <a:r>
              <a:rPr lang="en-US" altLang="zh-CN"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21</a:t>
            </a: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家</a:t>
            </a:r>
            <a:r>
              <a:rPr lang="zh-CN" altLang="en-US" dirty="0" smtClean="0">
                <a:latin typeface="黑体" panose="02010609060101010101" pitchFamily="49" charset="-122"/>
                <a:ea typeface="黑体" panose="02010609060101010101" pitchFamily="49" charset="-122"/>
              </a:rPr>
              <a:t>增加到</a:t>
            </a:r>
            <a:r>
              <a:rPr lang="en-US" altLang="zh-CN"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22</a:t>
            </a: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家</a:t>
            </a:r>
            <a:r>
              <a:rPr lang="zh-CN" altLang="en-US" dirty="0" smtClean="0">
                <a:latin typeface="黑体" panose="02010609060101010101" pitchFamily="49" charset="-122"/>
                <a:ea typeface="黑体" panose="02010609060101010101" pitchFamily="49" charset="-122"/>
              </a:rPr>
              <a:t>，上海、湖北启动建设，</a:t>
            </a:r>
            <a:r>
              <a:rPr lang="en-US" altLang="zh-CN" dirty="0" smtClean="0">
                <a:latin typeface="黑体" panose="02010609060101010101" pitchFamily="49" charset="-122"/>
                <a:ea typeface="黑体" panose="02010609060101010101" pitchFamily="49" charset="-122"/>
              </a:rPr>
              <a:t>LRA</a:t>
            </a:r>
            <a:r>
              <a:rPr lang="zh-CN" altLang="en-US" dirty="0" smtClean="0">
                <a:latin typeface="黑体" panose="02010609060101010101" pitchFamily="49" charset="-122"/>
                <a:ea typeface="黑体" panose="02010609060101010101" pitchFamily="49" charset="-122"/>
              </a:rPr>
              <a:t>注册点由</a:t>
            </a:r>
            <a:r>
              <a:rPr lang="en-US" altLang="zh-CN"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a:t>
            </a:r>
            <a:r>
              <a:rPr lang="zh-CN" altLang="en-US"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家</a:t>
            </a:r>
            <a:r>
              <a:rPr lang="zh-CN" altLang="en-US" dirty="0" smtClean="0">
                <a:latin typeface="黑体" panose="02010609060101010101" pitchFamily="49" charset="-122"/>
                <a:ea typeface="黑体" panose="02010609060101010101" pitchFamily="49" charset="-122"/>
              </a:rPr>
              <a:t>增加到</a:t>
            </a:r>
            <a:r>
              <a:rPr lang="en-US" altLang="zh-CN"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14</a:t>
            </a:r>
            <a:r>
              <a:rPr lang="zh-CN" altLang="en-US"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家</a:t>
            </a: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15</a:t>
            </a:fld>
            <a:r>
              <a:rPr lang="zh-CN" altLang="en-US" smtClean="0"/>
              <a:t>页</a:t>
            </a:r>
            <a:endParaRPr lang="zh-CN" altLang="en-US" dirty="0"/>
          </a:p>
        </p:txBody>
      </p:sp>
      <p:graphicFrame>
        <p:nvGraphicFramePr>
          <p:cNvPr id="6" name="图表 5"/>
          <p:cNvGraphicFramePr>
            <a:graphicFrameLocks/>
          </p:cNvGraphicFramePr>
          <p:nvPr>
            <p:extLst>
              <p:ext uri="{D42A27DB-BD31-4B8C-83A1-F6EECF244321}">
                <p14:modId xmlns:p14="http://schemas.microsoft.com/office/powerpoint/2010/main" val="214404105"/>
              </p:ext>
            </p:extLst>
          </p:nvPr>
        </p:nvGraphicFramePr>
        <p:xfrm>
          <a:off x="2267744" y="2708920"/>
          <a:ext cx="5040560" cy="3103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62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16</a:t>
            </a:fld>
            <a:r>
              <a:rPr lang="zh-CN" altLang="en-US" smtClean="0"/>
              <a:t>页</a:t>
            </a:r>
            <a:endParaRPr lang="zh-CN" altLang="en-US" dirty="0"/>
          </a:p>
        </p:txBody>
      </p:sp>
      <p:sp>
        <p:nvSpPr>
          <p:cNvPr id="10" name="内容占位符 7"/>
          <p:cNvSpPr txBox="1">
            <a:spLocks/>
          </p:cNvSpPr>
          <p:nvPr/>
        </p:nvSpPr>
        <p:spPr bwMode="auto">
          <a:xfrm>
            <a:off x="534224" y="1700808"/>
            <a:ext cx="822960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b="0" kern="1200">
                <a:solidFill>
                  <a:schemeClr val="tx1"/>
                </a:solidFill>
                <a:latin typeface="黑体" pitchFamily="49" charset="-122"/>
                <a:ea typeface="黑体" pitchFamily="49" charset="-122"/>
                <a:cs typeface="+mn-cs"/>
              </a:defRPr>
            </a:lvl1pPr>
            <a:lvl2pPr marL="742950" indent="-285750" algn="l" rtl="0" eaLnBrk="1" fontAlgn="base" hangingPunct="1">
              <a:spcBef>
                <a:spcPct val="20000"/>
              </a:spcBef>
              <a:spcAft>
                <a:spcPct val="0"/>
              </a:spcAft>
              <a:buFont typeface="Arial" pitchFamily="34" charset="0"/>
              <a:buChar char="–"/>
              <a:defRPr sz="2800" b="0" kern="1200">
                <a:solidFill>
                  <a:schemeClr val="tx1"/>
                </a:solidFill>
                <a:latin typeface="黑体" pitchFamily="49" charset="-122"/>
                <a:ea typeface="黑体" pitchFamily="49" charset="-122"/>
                <a:cs typeface="+mn-cs"/>
              </a:defRPr>
            </a:lvl2pPr>
            <a:lvl3pPr marL="1143000" indent="-228600" algn="l" rtl="0" eaLnBrk="1" fontAlgn="base" hangingPunct="1">
              <a:spcBef>
                <a:spcPct val="20000"/>
              </a:spcBef>
              <a:spcAft>
                <a:spcPct val="0"/>
              </a:spcAft>
              <a:buFont typeface="Arial" pitchFamily="34" charset="0"/>
              <a:buChar char="•"/>
              <a:defRPr sz="2400" b="0" kern="1200">
                <a:solidFill>
                  <a:schemeClr val="tx1"/>
                </a:solidFill>
                <a:latin typeface="黑体" pitchFamily="49" charset="-122"/>
                <a:ea typeface="黑体" pitchFamily="49" charset="-122"/>
                <a:cs typeface="+mn-cs"/>
              </a:defRPr>
            </a:lvl3pPr>
            <a:lvl4pPr marL="1600200" indent="-228600" algn="l" rtl="0" eaLnBrk="1" fontAlgn="base" hangingPunct="1">
              <a:spcBef>
                <a:spcPct val="20000"/>
              </a:spcBef>
              <a:spcAft>
                <a:spcPct val="0"/>
              </a:spcAft>
              <a:buFont typeface="Arial" pitchFamily="34" charset="0"/>
              <a:buChar char="–"/>
              <a:defRPr sz="2000" b="0" kern="1200">
                <a:solidFill>
                  <a:schemeClr val="tx1"/>
                </a:solidFill>
                <a:latin typeface="黑体" pitchFamily="49" charset="-122"/>
                <a:ea typeface="黑体" pitchFamily="49" charset="-122"/>
                <a:cs typeface="+mn-cs"/>
              </a:defRPr>
            </a:lvl4pPr>
            <a:lvl5pPr marL="2057400" indent="-228600" algn="l" rtl="0" eaLnBrk="1" fontAlgn="base" hangingPunct="1">
              <a:spcBef>
                <a:spcPct val="20000"/>
              </a:spcBef>
              <a:spcAft>
                <a:spcPct val="0"/>
              </a:spcAft>
              <a:buFont typeface="Arial" pitchFamily="34" charset="0"/>
              <a:buChar char="»"/>
              <a:defRPr sz="2000" b="0" kern="1200">
                <a:solidFill>
                  <a:schemeClr val="tx1"/>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dirty="0" smtClean="0"/>
              <a:t>算法升级项目完成招标，启动建设</a:t>
            </a:r>
            <a:endParaRPr lang="zh-CN" altLang="en-US" dirty="0"/>
          </a:p>
        </p:txBody>
      </p:sp>
      <p:sp>
        <p:nvSpPr>
          <p:cNvPr id="9" name="内容占位符 7"/>
          <p:cNvSpPr txBox="1">
            <a:spLocks/>
          </p:cNvSpPr>
          <p:nvPr/>
        </p:nvSpPr>
        <p:spPr bwMode="auto">
          <a:xfrm>
            <a:off x="539552" y="2852936"/>
            <a:ext cx="8229600"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b="0" kern="1200">
                <a:solidFill>
                  <a:schemeClr val="tx1"/>
                </a:solidFill>
                <a:latin typeface="黑体" pitchFamily="49" charset="-122"/>
                <a:ea typeface="黑体" pitchFamily="49" charset="-122"/>
                <a:cs typeface="+mn-cs"/>
              </a:defRPr>
            </a:lvl1pPr>
            <a:lvl2pPr marL="742950" indent="-285750" algn="l" rtl="0" eaLnBrk="1" fontAlgn="base" hangingPunct="1">
              <a:spcBef>
                <a:spcPct val="20000"/>
              </a:spcBef>
              <a:spcAft>
                <a:spcPct val="0"/>
              </a:spcAft>
              <a:buFont typeface="Arial" pitchFamily="34" charset="0"/>
              <a:buChar char="–"/>
              <a:defRPr sz="2800" b="0" kern="1200">
                <a:solidFill>
                  <a:schemeClr val="tx1"/>
                </a:solidFill>
                <a:latin typeface="黑体" pitchFamily="49" charset="-122"/>
                <a:ea typeface="黑体" pitchFamily="49" charset="-122"/>
                <a:cs typeface="+mn-cs"/>
              </a:defRPr>
            </a:lvl2pPr>
            <a:lvl3pPr marL="1143000" indent="-228600" algn="l" rtl="0" eaLnBrk="1" fontAlgn="base" hangingPunct="1">
              <a:spcBef>
                <a:spcPct val="20000"/>
              </a:spcBef>
              <a:spcAft>
                <a:spcPct val="0"/>
              </a:spcAft>
              <a:buFont typeface="Arial" pitchFamily="34" charset="0"/>
              <a:buChar char="•"/>
              <a:defRPr sz="2400" b="0" kern="1200">
                <a:solidFill>
                  <a:schemeClr val="tx1"/>
                </a:solidFill>
                <a:latin typeface="黑体" pitchFamily="49" charset="-122"/>
                <a:ea typeface="黑体" pitchFamily="49" charset="-122"/>
                <a:cs typeface="+mn-cs"/>
              </a:defRPr>
            </a:lvl3pPr>
            <a:lvl4pPr marL="1600200" indent="-228600" algn="l" rtl="0" eaLnBrk="1" fontAlgn="base" hangingPunct="1">
              <a:spcBef>
                <a:spcPct val="20000"/>
              </a:spcBef>
              <a:spcAft>
                <a:spcPct val="0"/>
              </a:spcAft>
              <a:buFont typeface="Arial" pitchFamily="34" charset="0"/>
              <a:buChar char="–"/>
              <a:defRPr sz="2000" b="0" kern="1200">
                <a:solidFill>
                  <a:schemeClr val="tx1"/>
                </a:solidFill>
                <a:latin typeface="黑体" pitchFamily="49" charset="-122"/>
                <a:ea typeface="黑体" pitchFamily="49" charset="-122"/>
                <a:cs typeface="+mn-cs"/>
              </a:defRPr>
            </a:lvl4pPr>
            <a:lvl5pPr marL="2057400" indent="-228600" algn="l" rtl="0" eaLnBrk="1" fontAlgn="base" hangingPunct="1">
              <a:spcBef>
                <a:spcPct val="20000"/>
              </a:spcBef>
              <a:spcAft>
                <a:spcPct val="0"/>
              </a:spcAft>
              <a:buFont typeface="Arial" pitchFamily="34" charset="0"/>
              <a:buChar char="»"/>
              <a:defRPr sz="2000" b="0" kern="1200">
                <a:solidFill>
                  <a:schemeClr val="tx1"/>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dirty="0" smtClean="0"/>
              <a:t>成立安全政务本技术标准</a:t>
            </a:r>
            <a:r>
              <a:rPr lang="zh-CN" altLang="en-US" dirty="0"/>
              <a:t>联盟，安全政务本在</a:t>
            </a:r>
            <a:r>
              <a:rPr lang="zh-CN" altLang="en-US" b="1" dirty="0" smtClean="0">
                <a:solidFill>
                  <a:srgbClr val="FF0000"/>
                </a:solidFill>
                <a:effectLst>
                  <a:outerShdw blurRad="38100" dist="38100" dir="2700000" algn="tl">
                    <a:srgbClr val="000000">
                      <a:alpha val="43137"/>
                    </a:srgbClr>
                  </a:outerShdw>
                </a:effectLst>
              </a:rPr>
              <a:t>安监总局落地应用，为总局局长及其他司局级以上领导提供移动办公服务</a:t>
            </a:r>
            <a:endParaRPr lang="zh-CN" alt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44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山东</a:t>
            </a:r>
            <a:endParaRPr lang="zh-CN" altLang="en-US" dirty="0"/>
          </a:p>
        </p:txBody>
      </p:sp>
      <p:sp>
        <p:nvSpPr>
          <p:cNvPr id="3" name="内容占位符 2"/>
          <p:cNvSpPr>
            <a:spLocks noGrp="1"/>
          </p:cNvSpPr>
          <p:nvPr>
            <p:ph idx="1"/>
          </p:nvPr>
        </p:nvSpPr>
        <p:spPr>
          <a:xfrm>
            <a:off x="457200" y="1196752"/>
            <a:ext cx="8229600" cy="5328592"/>
          </a:xfrm>
        </p:spPr>
        <p:txBody>
          <a:bodyPr/>
          <a:lstStyle/>
          <a:p>
            <a:pPr>
              <a:lnSpc>
                <a:spcPct val="150000"/>
              </a:lnSpc>
            </a:pPr>
            <a:r>
              <a:rPr lang="zh-CN" altLang="en-US" b="0" dirty="0">
                <a:latin typeface="黑体" panose="02010609060101010101" pitchFamily="49" charset="-122"/>
                <a:ea typeface="黑体" panose="02010609060101010101" pitchFamily="49" charset="-122"/>
              </a:rPr>
              <a:t>发证总数量在</a:t>
            </a:r>
            <a:r>
              <a:rPr lang="en-US"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6.1</a:t>
            </a:r>
            <a:r>
              <a:rPr lang="zh-CN" altLang="en-US"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万</a:t>
            </a:r>
            <a:r>
              <a:rPr lang="zh-CN" altLang="en-US"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张</a:t>
            </a:r>
            <a:endParaRPr lang="en-US" altLang="zh-CN"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nSpc>
                <a:spcPct val="150000"/>
              </a:lnSpc>
            </a:pPr>
            <a:r>
              <a:rPr lang="zh-CN" altLang="en-US" b="0" dirty="0">
                <a:latin typeface="黑体" panose="02010609060101010101" pitchFamily="49" charset="-122"/>
                <a:ea typeface="黑体" panose="02010609060101010101" pitchFamily="49" charset="-122"/>
              </a:rPr>
              <a:t> </a:t>
            </a:r>
            <a:r>
              <a:rPr lang="en-US" altLang="zh-CN" b="0" dirty="0">
                <a:latin typeface="黑体" panose="02010609060101010101" pitchFamily="49" charset="-122"/>
                <a:ea typeface="黑体" panose="02010609060101010101" pitchFamily="49" charset="-122"/>
              </a:rPr>
              <a:t>2009</a:t>
            </a:r>
            <a:r>
              <a:rPr lang="zh-CN" altLang="en-US" b="0" dirty="0">
                <a:latin typeface="黑体" panose="02010609060101010101" pitchFamily="49" charset="-122"/>
                <a:ea typeface="黑体" panose="02010609060101010101" pitchFamily="49" charset="-122"/>
              </a:rPr>
              <a:t>年</a:t>
            </a:r>
            <a:r>
              <a:rPr lang="en-US" altLang="zh-CN" b="0" dirty="0">
                <a:latin typeface="黑体" panose="02010609060101010101" pitchFamily="49" charset="-122"/>
                <a:ea typeface="黑体" panose="02010609060101010101" pitchFamily="49" charset="-122"/>
              </a:rPr>
              <a:t>12</a:t>
            </a:r>
            <a:r>
              <a:rPr lang="zh-CN" altLang="en-US" b="0" dirty="0">
                <a:latin typeface="黑体" panose="02010609060101010101" pitchFamily="49" charset="-122"/>
                <a:ea typeface="黑体" panose="02010609060101010101" pitchFamily="49" charset="-122"/>
              </a:rPr>
              <a:t>月份成立成立山东省信息中心</a:t>
            </a:r>
            <a:r>
              <a:rPr lang="en-US" altLang="zh-CN" b="0" dirty="0">
                <a:latin typeface="黑体" panose="02010609060101010101" pitchFamily="49" charset="-122"/>
                <a:ea typeface="黑体" panose="02010609060101010101" pitchFamily="49" charset="-122"/>
              </a:rPr>
              <a:t>RA</a:t>
            </a:r>
            <a:r>
              <a:rPr lang="zh-CN" altLang="en-US" b="0" dirty="0">
                <a:latin typeface="黑体" panose="02010609060101010101" pitchFamily="49" charset="-122"/>
                <a:ea typeface="黑体" panose="02010609060101010101" pitchFamily="49" charset="-122"/>
              </a:rPr>
              <a:t>办公室，目前有工作人员</a:t>
            </a:r>
            <a:r>
              <a:rPr lang="en-US"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6</a:t>
            </a:r>
            <a:r>
              <a:rPr lang="zh-CN" altLang="en-US"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人</a:t>
            </a:r>
          </a:p>
          <a:p>
            <a:pPr>
              <a:lnSpc>
                <a:spcPct val="150000"/>
              </a:lnSpc>
            </a:pPr>
            <a:r>
              <a:rPr lang="zh-CN" altLang="en-US" b="0" dirty="0" smtClean="0">
                <a:latin typeface="黑体" panose="02010609060101010101" pitchFamily="49" charset="-122"/>
                <a:ea typeface="黑体" panose="02010609060101010101" pitchFamily="49" charset="-122"/>
              </a:rPr>
              <a:t>山东省</a:t>
            </a:r>
            <a:r>
              <a:rPr lang="zh-CN" altLang="en-US" b="0" dirty="0">
                <a:latin typeface="黑体" panose="02010609060101010101" pitchFamily="49" charset="-122"/>
                <a:ea typeface="黑体" panose="02010609060101010101" pitchFamily="49" charset="-122"/>
              </a:rPr>
              <a:t>编制办公室的</a:t>
            </a:r>
            <a:r>
              <a:rPr lang="en-US" altLang="zh-CN" b="0" dirty="0">
                <a:latin typeface="黑体" panose="02010609060101010101" pitchFamily="49" charset="-122"/>
                <a:ea typeface="黑体" panose="02010609060101010101" pitchFamily="49" charset="-122"/>
              </a:rPr>
              <a:t>《</a:t>
            </a:r>
            <a:r>
              <a:rPr lang="zh-CN" altLang="en-US" b="0" dirty="0">
                <a:latin typeface="黑体" panose="02010609060101010101" pitchFamily="49" charset="-122"/>
                <a:ea typeface="黑体" panose="02010609060101010101" pitchFamily="49" charset="-122"/>
              </a:rPr>
              <a:t>山东省事业单位监督管理信息系统</a:t>
            </a:r>
            <a:r>
              <a:rPr lang="en-US" altLang="zh-CN" b="0" dirty="0" smtClean="0">
                <a:latin typeface="黑体" panose="02010609060101010101" pitchFamily="49" charset="-122"/>
                <a:ea typeface="黑体" panose="02010609060101010101" pitchFamily="49" charset="-122"/>
              </a:rPr>
              <a:t>》</a:t>
            </a:r>
            <a:r>
              <a:rPr lang="zh-CN" altLang="en-US" b="0" dirty="0">
                <a:latin typeface="黑体" panose="02010609060101010101" pitchFamily="49" charset="-122"/>
                <a:ea typeface="黑体" panose="02010609060101010101" pitchFamily="49" charset="-122"/>
              </a:rPr>
              <a:t>，</a:t>
            </a:r>
            <a:r>
              <a:rPr lang="zh-CN" altLang="en-US" b="0" dirty="0" smtClean="0">
                <a:latin typeface="黑体" panose="02010609060101010101" pitchFamily="49" charset="-122"/>
                <a:ea typeface="黑体" panose="02010609060101010101" pitchFamily="49" charset="-122"/>
              </a:rPr>
              <a:t>使用</a:t>
            </a:r>
            <a:r>
              <a:rPr lang="zh-CN" altLang="en-US" b="0" dirty="0">
                <a:latin typeface="黑体" panose="02010609060101010101" pitchFamily="49" charset="-122"/>
                <a:ea typeface="黑体" panose="02010609060101010101" pitchFamily="49" charset="-122"/>
              </a:rPr>
              <a:t>者是全省的事业单位，已经累计发放</a:t>
            </a:r>
            <a:r>
              <a:rPr lang="en-US"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5.5</a:t>
            </a:r>
            <a:r>
              <a:rPr lang="zh-CN" altLang="en-US"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万张</a:t>
            </a:r>
            <a:r>
              <a:rPr lang="zh-CN" altLang="en-US" b="0" dirty="0" smtClean="0">
                <a:latin typeface="黑体" panose="02010609060101010101" pitchFamily="49" charset="-122"/>
                <a:ea typeface="黑体" panose="02010609060101010101" pitchFamily="49" charset="-122"/>
              </a:rPr>
              <a:t>。</a:t>
            </a:r>
            <a:endParaRPr lang="en-US" altLang="zh-CN" b="0" dirty="0" smtClean="0">
              <a:latin typeface="黑体" panose="02010609060101010101" pitchFamily="49" charset="-122"/>
              <a:ea typeface="黑体" panose="02010609060101010101" pitchFamily="49" charset="-122"/>
            </a:endParaRPr>
          </a:p>
          <a:p>
            <a:pPr>
              <a:lnSpc>
                <a:spcPct val="150000"/>
              </a:lnSpc>
            </a:pPr>
            <a:endParaRPr lang="zh-CN" altLang="en-US" b="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17</a:t>
            </a:fld>
            <a:r>
              <a:rPr lang="zh-CN" altLang="en-US" smtClean="0"/>
              <a:t>页</a:t>
            </a:r>
            <a:endParaRPr lang="zh-CN" altLang="en-US" dirty="0"/>
          </a:p>
        </p:txBody>
      </p:sp>
    </p:spTree>
    <p:extLst>
      <p:ext uri="{BB962C8B-B14F-4D97-AF65-F5344CB8AC3E}">
        <p14:creationId xmlns:p14="http://schemas.microsoft.com/office/powerpoint/2010/main" val="278726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山东</a:t>
            </a:r>
            <a:r>
              <a:rPr lang="zh-CN" altLang="en-US" b="1" dirty="0">
                <a:latin typeface="黑体" panose="02010609060101010101" pitchFamily="49" charset="-122"/>
                <a:ea typeface="黑体" panose="02010609060101010101" pitchFamily="49" charset="-122"/>
                <a:sym typeface="Arial" pitchFamily="34" charset="0"/>
              </a:rPr>
              <a:t>数字证书应用推广</a:t>
            </a:r>
            <a:r>
              <a:rPr lang="zh-CN" altLang="en-US" b="1" dirty="0" smtClean="0">
                <a:latin typeface="黑体" panose="02010609060101010101" pitchFamily="49" charset="-122"/>
                <a:ea typeface="黑体" panose="02010609060101010101" pitchFamily="49" charset="-122"/>
                <a:sym typeface="Arial" pitchFamily="34" charset="0"/>
              </a:rPr>
              <a:t>情况</a:t>
            </a:r>
            <a:endParaRPr lang="zh-CN" altLang="en-US" dirty="0"/>
          </a:p>
        </p:txBody>
      </p:sp>
      <p:sp>
        <p:nvSpPr>
          <p:cNvPr id="3" name="内容占位符 2"/>
          <p:cNvSpPr>
            <a:spLocks noGrp="1"/>
          </p:cNvSpPr>
          <p:nvPr>
            <p:ph idx="1"/>
          </p:nvPr>
        </p:nvSpPr>
        <p:spPr/>
        <p:txBody>
          <a:bodyPr/>
          <a:lstStyle/>
          <a:p>
            <a:pPr marL="0" indent="0">
              <a:lnSpc>
                <a:spcPct val="150000"/>
              </a:lnSpc>
              <a:buNone/>
            </a:pP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、省编制</a:t>
            </a:r>
            <a:r>
              <a:rPr lang="zh-CN" altLang="en-US" dirty="0" smtClean="0">
                <a:latin typeface="黑体" panose="02010609060101010101" pitchFamily="49" charset="-122"/>
                <a:ea typeface="黑体" panose="02010609060101010101" pitchFamily="49" charset="-122"/>
              </a:rPr>
              <a:t>办公室</a:t>
            </a:r>
            <a:endParaRPr lang="zh-CN" altLang="en-US" dirty="0">
              <a:latin typeface="黑体" panose="02010609060101010101" pitchFamily="49" charset="-122"/>
              <a:ea typeface="黑体" panose="02010609060101010101" pitchFamily="49" charset="-122"/>
            </a:endParaRPr>
          </a:p>
          <a:p>
            <a:pPr marL="0" indent="0">
              <a:lnSpc>
                <a:spcPct val="150000"/>
              </a:lnSpc>
              <a:buNone/>
            </a:pPr>
            <a:r>
              <a:rPr lang="en-US" altLang="zh-CN" dirty="0" smtClean="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、省卫生厅证书业务</a:t>
            </a:r>
          </a:p>
          <a:p>
            <a:pPr marL="0" indent="0">
              <a:lnSpc>
                <a:spcPct val="150000"/>
              </a:lnSpc>
              <a:buNone/>
            </a:pPr>
            <a:r>
              <a:rPr lang="en-US" altLang="zh-CN" dirty="0" smtClean="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、农业厅</a:t>
            </a:r>
          </a:p>
          <a:p>
            <a:pPr marL="0" indent="0">
              <a:lnSpc>
                <a:spcPct val="150000"/>
              </a:lnSpc>
              <a:buNone/>
            </a:pPr>
            <a:r>
              <a:rPr lang="en-US" altLang="zh-CN" dirty="0" smtClean="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、金融办</a:t>
            </a:r>
          </a:p>
          <a:p>
            <a:pPr marL="0" indent="0">
              <a:lnSpc>
                <a:spcPct val="150000"/>
              </a:lnSpc>
              <a:buNone/>
            </a:pPr>
            <a:r>
              <a:rPr lang="en-US" altLang="zh-CN" dirty="0" smtClean="0">
                <a:latin typeface="黑体" panose="02010609060101010101" pitchFamily="49" charset="-122"/>
                <a:ea typeface="黑体" panose="02010609060101010101" pitchFamily="49" charset="-122"/>
              </a:rPr>
              <a:t>5</a:t>
            </a:r>
            <a:r>
              <a:rPr lang="zh-CN" altLang="en-US" dirty="0">
                <a:latin typeface="黑体" panose="02010609060101010101" pitchFamily="49" charset="-122"/>
                <a:ea typeface="黑体" panose="02010609060101010101" pitchFamily="49" charset="-122"/>
              </a:rPr>
              <a:t>、国家系统化业务</a:t>
            </a:r>
          </a:p>
          <a:p>
            <a:pPr marL="0" indent="0">
              <a:lnSpc>
                <a:spcPct val="150000"/>
              </a:lnSpc>
              <a:buNone/>
            </a:pP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18</a:t>
            </a:fld>
            <a:r>
              <a:rPr lang="zh-CN" altLang="en-US" smtClean="0"/>
              <a:t>页</a:t>
            </a:r>
            <a:endParaRPr lang="zh-CN" altLang="en-US" dirty="0"/>
          </a:p>
        </p:txBody>
      </p:sp>
    </p:spTree>
    <p:extLst>
      <p:ext uri="{BB962C8B-B14F-4D97-AF65-F5344CB8AC3E}">
        <p14:creationId xmlns:p14="http://schemas.microsoft.com/office/powerpoint/2010/main" val="851127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
          <p:cNvSpPr>
            <a:spLocks noChangeArrowheads="1"/>
          </p:cNvSpPr>
          <p:nvPr/>
        </p:nvSpPr>
        <p:spPr bwMode="auto">
          <a:xfrm>
            <a:off x="179388" y="333375"/>
            <a:ext cx="8856662"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4000">
                <a:solidFill>
                  <a:schemeClr val="tx1"/>
                </a:solidFill>
                <a:latin typeface="Arial" pitchFamily="34" charset="0"/>
                <a:ea typeface="宋体" pitchFamily="2" charset="-122"/>
              </a:defRPr>
            </a:lvl1pPr>
            <a:lvl2pPr marL="742950" indent="-285750" eaLnBrk="0" hangingPunct="0">
              <a:defRPr sz="4000">
                <a:solidFill>
                  <a:schemeClr val="tx1"/>
                </a:solidFill>
                <a:latin typeface="Arial" pitchFamily="34" charset="0"/>
                <a:ea typeface="宋体" pitchFamily="2" charset="-122"/>
              </a:defRPr>
            </a:lvl2pPr>
            <a:lvl3pPr marL="1143000" indent="-228600" eaLnBrk="0" hangingPunct="0">
              <a:defRPr sz="4000">
                <a:solidFill>
                  <a:schemeClr val="tx1"/>
                </a:solidFill>
                <a:latin typeface="Arial" pitchFamily="34" charset="0"/>
                <a:ea typeface="宋体" pitchFamily="2" charset="-122"/>
              </a:defRPr>
            </a:lvl3pPr>
            <a:lvl4pPr marL="1600200" indent="-228600" eaLnBrk="0" hangingPunct="0">
              <a:defRPr sz="4000">
                <a:solidFill>
                  <a:schemeClr val="tx1"/>
                </a:solidFill>
                <a:latin typeface="Arial" pitchFamily="34" charset="0"/>
                <a:ea typeface="宋体" pitchFamily="2" charset="-122"/>
              </a:defRPr>
            </a:lvl4pPr>
            <a:lvl5pPr marL="2057400" indent="-228600" eaLnBrk="0" hangingPunct="0">
              <a:defRPr sz="4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eaLnBrk="1" hangingPunct="1"/>
            <a:r>
              <a:rPr lang="zh-CN" altLang="en-US" sz="3200" b="1" dirty="0" smtClean="0">
                <a:latin typeface="黑体" panose="02010609060101010101" pitchFamily="49" charset="-122"/>
                <a:ea typeface="黑体" panose="02010609060101010101" pitchFamily="49" charset="-122"/>
                <a:sym typeface="Arial" pitchFamily="34" charset="0"/>
              </a:rPr>
              <a:t>云南省</a:t>
            </a:r>
            <a:endParaRPr lang="zh-CN" altLang="en-US" sz="3200" b="1" dirty="0">
              <a:latin typeface="黑体" panose="02010609060101010101" pitchFamily="49" charset="-122"/>
              <a:ea typeface="黑体" panose="02010609060101010101" pitchFamily="49" charset="-122"/>
              <a:sym typeface="Arial" pitchFamily="34" charset="0"/>
            </a:endParaRPr>
          </a:p>
          <a:p>
            <a:pPr eaLnBrk="1" hangingPunct="1"/>
            <a:endParaRPr lang="en-US" altLang="zh-CN" sz="3200" dirty="0">
              <a:latin typeface="黑体" panose="02010609060101010101" pitchFamily="49" charset="-122"/>
              <a:ea typeface="黑体" panose="02010609060101010101" pitchFamily="49" charset="-122"/>
            </a:endParaRPr>
          </a:p>
        </p:txBody>
      </p:sp>
      <p:sp>
        <p:nvSpPr>
          <p:cNvPr id="3075" name="Text Box 3"/>
          <p:cNvSpPr txBox="1">
            <a:spLocks noChangeArrowheads="1"/>
          </p:cNvSpPr>
          <p:nvPr/>
        </p:nvSpPr>
        <p:spPr bwMode="auto">
          <a:xfrm>
            <a:off x="1588" y="1270000"/>
            <a:ext cx="9107487"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42900" indent="-342900">
              <a:lnSpc>
                <a:spcPct val="150000"/>
              </a:lnSpc>
              <a:buFont typeface="Arial" panose="020B0604020202020204" pitchFamily="34" charset="0"/>
              <a:buChar char="•"/>
            </a:pPr>
            <a:r>
              <a:rPr lang="zh-CN" altLang="en-US" sz="2400" dirty="0">
                <a:latin typeface="黑体" panose="02010609060101010101" pitchFamily="49" charset="-122"/>
                <a:ea typeface="黑体" panose="02010609060101010101" pitchFamily="49" charset="-122"/>
              </a:rPr>
              <a:t>  2012年3月政务CA云南省RA系统建设</a:t>
            </a:r>
            <a:r>
              <a:rPr lang="zh-CN" altLang="en-US" sz="2400" dirty="0" smtClean="0">
                <a:latin typeface="黑体" panose="02010609060101010101" pitchFamily="49" charset="-122"/>
                <a:ea typeface="黑体" panose="02010609060101010101" pitchFamily="49" charset="-122"/>
              </a:rPr>
              <a:t>完成</a:t>
            </a:r>
            <a:endParaRPr lang="en-US" altLang="zh-CN" sz="2400" dirty="0" smtClean="0">
              <a:latin typeface="黑体" panose="02010609060101010101" pitchFamily="49" charset="-122"/>
              <a:ea typeface="黑体" panose="02010609060101010101" pitchFamily="49" charset="-122"/>
            </a:endParaRPr>
          </a:p>
          <a:p>
            <a:pPr marL="342900" indent="-342900">
              <a:lnSpc>
                <a:spcPct val="150000"/>
              </a:lnSpc>
              <a:buFont typeface="Arial" panose="020B0604020202020204" pitchFamily="34" charset="0"/>
              <a:buChar char="•"/>
            </a:pPr>
            <a:r>
              <a:rPr lang="zh-CN" altLang="en-US" sz="2400" dirty="0" smtClean="0">
                <a:latin typeface="黑体" panose="02010609060101010101" pitchFamily="49" charset="-122"/>
                <a:ea typeface="黑体" panose="02010609060101010101" pitchFamily="49" charset="-122"/>
                <a:sym typeface="Arial" pitchFamily="34" charset="0"/>
              </a:rPr>
              <a:t>  </a:t>
            </a:r>
            <a:r>
              <a:rPr lang="zh-CN" altLang="en-US" sz="2400" dirty="0">
                <a:latin typeface="黑体" panose="02010609060101010101" pitchFamily="49" charset="-122"/>
                <a:ea typeface="黑体" panose="02010609060101010101" pitchFamily="49" charset="-122"/>
                <a:sym typeface="Arial" pitchFamily="34" charset="0"/>
              </a:rPr>
              <a:t>2013年初，大理州作为</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itchFamily="34" charset="0"/>
              </a:rPr>
              <a:t>全国第一批政务外网LRA试点</a:t>
            </a:r>
            <a:r>
              <a:rPr lang="zh-CN" altLang="en-US" sz="2400" dirty="0">
                <a:latin typeface="黑体" panose="02010609060101010101" pitchFamily="49" charset="-122"/>
                <a:ea typeface="黑体" panose="02010609060101010101" pitchFamily="49" charset="-122"/>
                <a:sym typeface="Arial" pitchFamily="34" charset="0"/>
              </a:rPr>
              <a:t>开始</a:t>
            </a:r>
            <a:r>
              <a:rPr lang="zh-CN" altLang="en-US" sz="2400" dirty="0" smtClean="0">
                <a:latin typeface="黑体" panose="02010609060101010101" pitchFamily="49" charset="-122"/>
                <a:ea typeface="黑体" panose="02010609060101010101" pitchFamily="49" charset="-122"/>
                <a:sym typeface="Arial" pitchFamily="34" charset="0"/>
              </a:rPr>
              <a:t>建设，</a:t>
            </a:r>
            <a:r>
              <a:rPr lang="zh-CN" altLang="en-US" sz="2400" dirty="0" smtClean="0">
                <a:latin typeface="黑体" panose="02010609060101010101" pitchFamily="49" charset="-122"/>
                <a:ea typeface="黑体" panose="02010609060101010101" pitchFamily="49" charset="-122"/>
              </a:rPr>
              <a:t>云南省</a:t>
            </a:r>
            <a:r>
              <a:rPr lang="zh-CN" altLang="en-US" sz="2400" dirty="0">
                <a:latin typeface="黑体" panose="02010609060101010101" pitchFamily="49" charset="-122"/>
                <a:ea typeface="黑体" panose="02010609060101010101" pitchFamily="49" charset="-122"/>
              </a:rPr>
              <a:t>RA中心和大理州LRA中心都收获了宝贵经验，项目具有良好的示范效应。   </a:t>
            </a:r>
          </a:p>
          <a:p>
            <a:pPr marL="342900" indent="-342900">
              <a:lnSpc>
                <a:spcPct val="150000"/>
              </a:lnSpc>
              <a:buFont typeface="Arial" panose="020B0604020202020204" pitchFamily="34" charset="0"/>
              <a:buChar char="•"/>
            </a:pPr>
            <a:r>
              <a:rPr lang="zh-CN" altLang="en-US" sz="2400" dirty="0" smtClean="0">
                <a:latin typeface="黑体" panose="02010609060101010101" pitchFamily="49" charset="-122"/>
                <a:ea typeface="黑体" panose="02010609060101010101" pitchFamily="49" charset="-122"/>
                <a:sym typeface="Arial" pitchFamily="34" charset="0"/>
              </a:rPr>
              <a:t>   云南省</a:t>
            </a:r>
            <a:r>
              <a:rPr lang="zh-CN" altLang="en-US" sz="2400" dirty="0">
                <a:latin typeface="黑体" panose="02010609060101010101" pitchFamily="49" charset="-122"/>
                <a:ea typeface="黑体" panose="02010609060101010101" pitchFamily="49" charset="-122"/>
                <a:sym typeface="Arial" pitchFamily="34" charset="0"/>
              </a:rPr>
              <a:t>RA中心在全省范围内共颁发各类</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itchFamily="34" charset="0"/>
              </a:rPr>
              <a:t>证书27000余张</a:t>
            </a:r>
            <a:r>
              <a:rPr lang="zh-CN" altLang="en-US" sz="2400" dirty="0">
                <a:latin typeface="黑体" panose="02010609060101010101" pitchFamily="49" charset="-122"/>
                <a:ea typeface="黑体" panose="02010609060101010101" pitchFamily="49" charset="-122"/>
                <a:sym typeface="Arial" pitchFamily="34" charset="0"/>
              </a:rPr>
              <a:t>，其中大理州LRA中心颁发各类证书</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itchFamily="34" charset="0"/>
              </a:rPr>
              <a:t>2500余张</a:t>
            </a:r>
            <a:r>
              <a:rPr lang="zh-CN" altLang="en-US" sz="2400" dirty="0">
                <a:latin typeface="黑体" panose="02010609060101010101" pitchFamily="49" charset="-122"/>
                <a:ea typeface="黑体" panose="02010609060101010101" pitchFamily="49" charset="-122"/>
                <a:sym typeface="Arial" pitchFamily="34" charset="0"/>
              </a:rPr>
              <a:t>。一部分证书已经完成了第一次到期更新工作</a:t>
            </a:r>
            <a:r>
              <a:rPr lang="zh-CN" altLang="en-US" sz="2400" dirty="0" smtClean="0">
                <a:latin typeface="黑体" panose="02010609060101010101" pitchFamily="49" charset="-122"/>
                <a:ea typeface="黑体" panose="02010609060101010101" pitchFamily="49" charset="-122"/>
                <a:sym typeface="Arial" pitchFamily="34" charset="0"/>
              </a:rPr>
              <a:t>。</a:t>
            </a:r>
            <a:r>
              <a:rPr lang="zh-CN" altLang="en-US" sz="2400" dirty="0">
                <a:latin typeface="黑体" panose="02010609060101010101" pitchFamily="49" charset="-122"/>
                <a:ea typeface="黑体" panose="02010609060101010101" pitchFamily="49" charset="-122"/>
                <a:sym typeface="Arial" pitchFamily="34" charset="0"/>
              </a:rPr>
              <a:t>　　</a:t>
            </a:r>
          </a:p>
          <a:p>
            <a:pPr marL="342900" indent="-342900" algn="ctr">
              <a:lnSpc>
                <a:spcPct val="150000"/>
              </a:lnSpc>
              <a:buFont typeface="Arial" panose="020B0604020202020204" pitchFamily="34" charset="0"/>
              <a:buChar char="•"/>
            </a:pP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2979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汇报提纲</a:t>
            </a:r>
            <a:endParaRPr lang="zh-CN" altLang="en-US" dirty="0"/>
          </a:p>
        </p:txBody>
      </p:sp>
      <p:sp>
        <p:nvSpPr>
          <p:cNvPr id="3" name="内容占位符 2"/>
          <p:cNvSpPr>
            <a:spLocks noGrp="1"/>
          </p:cNvSpPr>
          <p:nvPr>
            <p:ph idx="1"/>
          </p:nvPr>
        </p:nvSpPr>
        <p:spPr/>
        <p:txBody>
          <a:bodyPr/>
          <a:lstStyle/>
          <a:p>
            <a:pPr marL="571500" indent="-571500">
              <a:lnSpc>
                <a:spcPct val="150000"/>
              </a:lnSpc>
              <a:buFont typeface="+mj-ea"/>
              <a:buAutoNum type="ea1JpnChsDbPeriod"/>
            </a:pPr>
            <a:r>
              <a:rPr lang="zh-CN" altLang="zh-CN" dirty="0" smtClean="0">
                <a:latin typeface="黑体" panose="02010609060101010101" pitchFamily="49" charset="-122"/>
                <a:ea typeface="黑体" panose="02010609060101010101" pitchFamily="49" charset="-122"/>
              </a:rPr>
              <a:t>工作</a:t>
            </a:r>
            <a:r>
              <a:rPr lang="zh-CN" altLang="zh-CN" dirty="0">
                <a:latin typeface="黑体" panose="02010609060101010101" pitchFamily="49" charset="-122"/>
                <a:ea typeface="黑体" panose="02010609060101010101" pitchFamily="49" charset="-122"/>
              </a:rPr>
              <a:t>进展</a:t>
            </a:r>
            <a:endParaRPr lang="en-US" altLang="zh-CN" dirty="0">
              <a:latin typeface="黑体" panose="02010609060101010101" pitchFamily="49" charset="-122"/>
              <a:ea typeface="黑体" panose="02010609060101010101" pitchFamily="49" charset="-122"/>
            </a:endParaRPr>
          </a:p>
          <a:p>
            <a:pPr marL="571500" indent="-571500">
              <a:lnSpc>
                <a:spcPct val="150000"/>
              </a:lnSpc>
              <a:buFont typeface="+mj-ea"/>
              <a:buAutoNum type="ea1JpnChsDbPeriod"/>
            </a:pPr>
            <a:r>
              <a:rPr lang="zh-CN" altLang="en-US" dirty="0" smtClean="0">
                <a:latin typeface="黑体" panose="02010609060101010101" pitchFamily="49" charset="-122"/>
                <a:ea typeface="黑体" panose="02010609060101010101" pitchFamily="49" charset="-122"/>
              </a:rPr>
              <a:t>问题与需求</a:t>
            </a:r>
            <a:endParaRPr lang="en-US" altLang="zh-CN" dirty="0" smtClean="0">
              <a:latin typeface="黑体" panose="02010609060101010101" pitchFamily="49" charset="-122"/>
              <a:ea typeface="黑体" panose="02010609060101010101" pitchFamily="49" charset="-122"/>
            </a:endParaRPr>
          </a:p>
          <a:p>
            <a:pPr marL="571500" indent="-571500">
              <a:lnSpc>
                <a:spcPct val="150000"/>
              </a:lnSpc>
              <a:buFont typeface="+mj-ea"/>
              <a:buAutoNum type="ea1JpnChsDbPeriod"/>
            </a:pPr>
            <a:r>
              <a:rPr lang="zh-CN" altLang="en-US" dirty="0" smtClean="0">
                <a:latin typeface="黑体" panose="02010609060101010101" pitchFamily="49" charset="-122"/>
                <a:ea typeface="黑体" panose="02010609060101010101" pitchFamily="49" charset="-122"/>
              </a:rPr>
              <a:t>目标与任务</a:t>
            </a:r>
            <a:endParaRPr lang="en-US" altLang="zh-CN" dirty="0" smtClean="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2</a:t>
            </a:fld>
            <a:r>
              <a:rPr lang="zh-CN" altLang="en-US" smtClean="0"/>
              <a:t>页</a:t>
            </a:r>
            <a:endParaRPr lang="zh-CN" altLang="en-US" dirty="0"/>
          </a:p>
        </p:txBody>
      </p:sp>
    </p:spTree>
    <p:extLst>
      <p:ext uri="{BB962C8B-B14F-4D97-AF65-F5344CB8AC3E}">
        <p14:creationId xmlns:p14="http://schemas.microsoft.com/office/powerpoint/2010/main" val="1005526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p:cNvSpPr>
            <a:spLocks noChangeArrowheads="1"/>
          </p:cNvSpPr>
          <p:nvPr/>
        </p:nvSpPr>
        <p:spPr bwMode="auto">
          <a:xfrm>
            <a:off x="179388" y="333375"/>
            <a:ext cx="885666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4000">
                <a:solidFill>
                  <a:schemeClr val="tx1"/>
                </a:solidFill>
                <a:latin typeface="Arial" pitchFamily="34" charset="0"/>
                <a:ea typeface="宋体" pitchFamily="2" charset="-122"/>
              </a:defRPr>
            </a:lvl1pPr>
            <a:lvl2pPr marL="742950" indent="-285750" eaLnBrk="0" hangingPunct="0">
              <a:defRPr sz="4000">
                <a:solidFill>
                  <a:schemeClr val="tx1"/>
                </a:solidFill>
                <a:latin typeface="Arial" pitchFamily="34" charset="0"/>
                <a:ea typeface="宋体" pitchFamily="2" charset="-122"/>
              </a:defRPr>
            </a:lvl2pPr>
            <a:lvl3pPr marL="1143000" indent="-228600" eaLnBrk="0" hangingPunct="0">
              <a:defRPr sz="4000">
                <a:solidFill>
                  <a:schemeClr val="tx1"/>
                </a:solidFill>
                <a:latin typeface="Arial" pitchFamily="34" charset="0"/>
                <a:ea typeface="宋体" pitchFamily="2" charset="-122"/>
              </a:defRPr>
            </a:lvl3pPr>
            <a:lvl4pPr marL="1600200" indent="-228600" eaLnBrk="0" hangingPunct="0">
              <a:defRPr sz="4000">
                <a:solidFill>
                  <a:schemeClr val="tx1"/>
                </a:solidFill>
                <a:latin typeface="Arial" pitchFamily="34" charset="0"/>
                <a:ea typeface="宋体" pitchFamily="2" charset="-122"/>
              </a:defRPr>
            </a:lvl4pPr>
            <a:lvl5pPr marL="2057400" indent="-228600" eaLnBrk="0" hangingPunct="0">
              <a:defRPr sz="4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eaLnBrk="1" hangingPunct="1"/>
            <a:r>
              <a:rPr lang="zh-CN" altLang="en-US" sz="3200" b="1" dirty="0">
                <a:latin typeface="黑体" panose="02010609060101010101" pitchFamily="49" charset="-122"/>
                <a:ea typeface="黑体" panose="02010609060101010101" pitchFamily="49" charset="-122"/>
                <a:sym typeface="Arial" pitchFamily="34" charset="0"/>
              </a:rPr>
              <a:t>云南省</a:t>
            </a:r>
            <a:r>
              <a:rPr lang="zh-CN" altLang="en-US" sz="3200" b="1" dirty="0" smtClean="0">
                <a:latin typeface="黑体" panose="02010609060101010101" pitchFamily="49" charset="-122"/>
                <a:ea typeface="黑体" panose="02010609060101010101" pitchFamily="49" charset="-122"/>
                <a:sym typeface="Arial" pitchFamily="34" charset="0"/>
              </a:rPr>
              <a:t>数字</a:t>
            </a:r>
            <a:r>
              <a:rPr lang="zh-CN" altLang="en-US" sz="3200" b="1" dirty="0">
                <a:latin typeface="黑体" panose="02010609060101010101" pitchFamily="49" charset="-122"/>
                <a:ea typeface="黑体" panose="02010609060101010101" pitchFamily="49" charset="-122"/>
                <a:sym typeface="Arial" pitchFamily="34" charset="0"/>
              </a:rPr>
              <a:t>证书应用推广</a:t>
            </a:r>
            <a:r>
              <a:rPr lang="zh-CN" altLang="en-US" sz="3200" b="1" dirty="0" smtClean="0">
                <a:latin typeface="黑体" panose="02010609060101010101" pitchFamily="49" charset="-122"/>
                <a:ea typeface="黑体" panose="02010609060101010101" pitchFamily="49" charset="-122"/>
                <a:sym typeface="Arial" pitchFamily="34" charset="0"/>
              </a:rPr>
              <a:t>情况</a:t>
            </a:r>
            <a:endParaRPr lang="en-US" altLang="zh-CN" sz="3200" dirty="0">
              <a:latin typeface="黑体" panose="02010609060101010101" pitchFamily="49" charset="-122"/>
              <a:ea typeface="黑体" panose="02010609060101010101" pitchFamily="49" charset="-122"/>
            </a:endParaRPr>
          </a:p>
        </p:txBody>
      </p:sp>
      <p:sp>
        <p:nvSpPr>
          <p:cNvPr id="5123" name="Rectangle 3"/>
          <p:cNvSpPr>
            <a:spLocks noChangeArrowheads="1"/>
          </p:cNvSpPr>
          <p:nvPr/>
        </p:nvSpPr>
        <p:spPr bwMode="auto">
          <a:xfrm>
            <a:off x="1692275" y="1485900"/>
            <a:ext cx="2663825" cy="719138"/>
          </a:xfrm>
          <a:prstGeom prst="rect">
            <a:avLst/>
          </a:prstGeom>
          <a:solidFill>
            <a:srgbClr val="FFFFCC"/>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sz="1800" b="1"/>
              <a:t>国家发改委的12358</a:t>
            </a:r>
          </a:p>
          <a:p>
            <a:pPr algn="ctr"/>
            <a:r>
              <a:rPr lang="zh-CN" altLang="zh-CN" sz="1800" b="1"/>
              <a:t>价格监督举报业务系统</a:t>
            </a:r>
          </a:p>
        </p:txBody>
      </p:sp>
      <p:sp>
        <p:nvSpPr>
          <p:cNvPr id="5124" name="Rectangle 4"/>
          <p:cNvSpPr>
            <a:spLocks noChangeArrowheads="1"/>
          </p:cNvSpPr>
          <p:nvPr/>
        </p:nvSpPr>
        <p:spPr bwMode="auto">
          <a:xfrm>
            <a:off x="4799013" y="1508125"/>
            <a:ext cx="2663825" cy="719138"/>
          </a:xfrm>
          <a:prstGeom prst="rect">
            <a:avLst/>
          </a:prstGeom>
          <a:solidFill>
            <a:srgbClr val="FFFFCC"/>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sz="1800" b="1"/>
              <a:t>最高人民检察院</a:t>
            </a:r>
          </a:p>
          <a:p>
            <a:pPr algn="ctr"/>
            <a:r>
              <a:rPr lang="zh-CN" altLang="zh-CN" sz="1800" b="1"/>
              <a:t>信息公开系统</a:t>
            </a:r>
          </a:p>
        </p:txBody>
      </p:sp>
      <p:sp>
        <p:nvSpPr>
          <p:cNvPr id="5125" name="Rectangle 5"/>
          <p:cNvSpPr>
            <a:spLocks noChangeArrowheads="1"/>
          </p:cNvSpPr>
          <p:nvPr/>
        </p:nvSpPr>
        <p:spPr bwMode="auto">
          <a:xfrm>
            <a:off x="755650" y="2492375"/>
            <a:ext cx="2089150" cy="719138"/>
          </a:xfrm>
          <a:prstGeom prst="rect">
            <a:avLst/>
          </a:prstGeom>
          <a:solidFill>
            <a:srgbClr val="CCECFF"/>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云南省人民政府</a:t>
            </a:r>
          </a:p>
          <a:p>
            <a:pPr algn="ctr" eaLnBrk="1" hangingPunct="1"/>
            <a:r>
              <a:rPr lang="zh-CN" altLang="en-US" sz="1800" b="1">
                <a:sym typeface="Arial" pitchFamily="34" charset="0"/>
              </a:rPr>
              <a:t>非涉密公文交换系统</a:t>
            </a:r>
          </a:p>
        </p:txBody>
      </p:sp>
      <p:sp>
        <p:nvSpPr>
          <p:cNvPr id="5126" name="Rectangle 6"/>
          <p:cNvSpPr>
            <a:spLocks noChangeArrowheads="1"/>
          </p:cNvSpPr>
          <p:nvPr/>
        </p:nvSpPr>
        <p:spPr bwMode="auto">
          <a:xfrm>
            <a:off x="3421063" y="2492375"/>
            <a:ext cx="2376487" cy="719138"/>
          </a:xfrm>
          <a:prstGeom prst="rect">
            <a:avLst/>
          </a:prstGeom>
          <a:solidFill>
            <a:srgbClr val="CCECFF"/>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云南省委组织部服务型</a:t>
            </a:r>
          </a:p>
          <a:p>
            <a:pPr algn="ctr" eaLnBrk="1" hangingPunct="1"/>
            <a:r>
              <a:rPr lang="zh-CN" altLang="en-US" sz="1800" b="1">
                <a:sym typeface="Arial" pitchFamily="34" charset="0"/>
              </a:rPr>
              <a:t>党组织综合平台系统</a:t>
            </a:r>
          </a:p>
        </p:txBody>
      </p:sp>
      <p:sp>
        <p:nvSpPr>
          <p:cNvPr id="5127" name="Rectangle 7"/>
          <p:cNvSpPr>
            <a:spLocks noChangeArrowheads="1"/>
          </p:cNvSpPr>
          <p:nvPr/>
        </p:nvSpPr>
        <p:spPr bwMode="auto">
          <a:xfrm>
            <a:off x="6445250" y="2492375"/>
            <a:ext cx="2174875" cy="719138"/>
          </a:xfrm>
          <a:prstGeom prst="rect">
            <a:avLst/>
          </a:prstGeom>
          <a:solidFill>
            <a:srgbClr val="CCECFF"/>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云南省委政法委</a:t>
            </a:r>
          </a:p>
          <a:p>
            <a:pPr algn="ctr" eaLnBrk="1" hangingPunct="1"/>
            <a:r>
              <a:rPr lang="zh-CN" altLang="en-US" sz="1800" b="1">
                <a:sym typeface="Arial" pitchFamily="34" charset="0"/>
              </a:rPr>
              <a:t>综治维稳系统</a:t>
            </a:r>
          </a:p>
        </p:txBody>
      </p:sp>
      <p:sp>
        <p:nvSpPr>
          <p:cNvPr id="5128" name="Rectangle 8"/>
          <p:cNvSpPr>
            <a:spLocks noChangeArrowheads="1"/>
          </p:cNvSpPr>
          <p:nvPr/>
        </p:nvSpPr>
        <p:spPr bwMode="auto">
          <a:xfrm>
            <a:off x="323850" y="3429000"/>
            <a:ext cx="1878013" cy="720725"/>
          </a:xfrm>
          <a:prstGeom prst="rect">
            <a:avLst/>
          </a:prstGeom>
          <a:solidFill>
            <a:srgbClr val="CCECFF"/>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云南省政务外网</a:t>
            </a:r>
          </a:p>
          <a:p>
            <a:pPr algn="ctr" eaLnBrk="1" hangingPunct="1"/>
            <a:r>
              <a:rPr lang="zh-CN" altLang="en-US" sz="1800" b="1">
                <a:sym typeface="Arial" pitchFamily="34" charset="0"/>
              </a:rPr>
              <a:t>安全接入平台</a:t>
            </a:r>
          </a:p>
        </p:txBody>
      </p:sp>
      <p:sp>
        <p:nvSpPr>
          <p:cNvPr id="5129" name="Rectangle 9"/>
          <p:cNvSpPr>
            <a:spLocks noChangeArrowheads="1"/>
          </p:cNvSpPr>
          <p:nvPr/>
        </p:nvSpPr>
        <p:spPr bwMode="auto">
          <a:xfrm>
            <a:off x="2413000" y="3429000"/>
            <a:ext cx="2592388" cy="792163"/>
          </a:xfrm>
          <a:prstGeom prst="rect">
            <a:avLst/>
          </a:prstGeom>
          <a:solidFill>
            <a:srgbClr val="CCECFF"/>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云南省内数十个厅局的</a:t>
            </a:r>
          </a:p>
          <a:p>
            <a:pPr algn="ctr" eaLnBrk="1" hangingPunct="1"/>
            <a:r>
              <a:rPr lang="zh-CN" altLang="en-US" sz="1800" b="1">
                <a:sym typeface="Arial" pitchFamily="34" charset="0"/>
              </a:rPr>
              <a:t>门户网站后台发布系统</a:t>
            </a:r>
          </a:p>
        </p:txBody>
      </p:sp>
      <p:sp>
        <p:nvSpPr>
          <p:cNvPr id="5130" name="Rectangle 10"/>
          <p:cNvSpPr>
            <a:spLocks noChangeArrowheads="1"/>
          </p:cNvSpPr>
          <p:nvPr/>
        </p:nvSpPr>
        <p:spPr bwMode="auto">
          <a:xfrm>
            <a:off x="5219700" y="3429000"/>
            <a:ext cx="1558925" cy="792163"/>
          </a:xfrm>
          <a:prstGeom prst="rect">
            <a:avLst/>
          </a:prstGeom>
          <a:solidFill>
            <a:srgbClr val="CCECFF"/>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云南省非税收入</a:t>
            </a:r>
          </a:p>
          <a:p>
            <a:pPr algn="ctr" eaLnBrk="1" hangingPunct="1"/>
            <a:r>
              <a:rPr lang="zh-CN" altLang="en-US" sz="1800" b="1">
                <a:sym typeface="Arial" pitchFamily="34" charset="0"/>
              </a:rPr>
              <a:t>缴款平台</a:t>
            </a:r>
          </a:p>
        </p:txBody>
      </p:sp>
      <p:sp>
        <p:nvSpPr>
          <p:cNvPr id="5131" name="Rectangle 11"/>
          <p:cNvSpPr>
            <a:spLocks noChangeArrowheads="1"/>
          </p:cNvSpPr>
          <p:nvPr/>
        </p:nvSpPr>
        <p:spPr bwMode="auto">
          <a:xfrm>
            <a:off x="1044575" y="5589588"/>
            <a:ext cx="7416800" cy="501650"/>
          </a:xfrm>
          <a:prstGeom prst="rect">
            <a:avLst/>
          </a:prstGeom>
          <a:solidFill>
            <a:srgbClr val="CCFFCC"/>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昆明、德宏、迪庆、昭通、丽江等州市电子印章系统</a:t>
            </a:r>
            <a:endParaRPr lang="zh-CN" altLang="en-US" b="1"/>
          </a:p>
        </p:txBody>
      </p:sp>
      <p:sp>
        <p:nvSpPr>
          <p:cNvPr id="5132" name="Rectangle 12"/>
          <p:cNvSpPr>
            <a:spLocks noChangeArrowheads="1"/>
          </p:cNvSpPr>
          <p:nvPr/>
        </p:nvSpPr>
        <p:spPr bwMode="auto">
          <a:xfrm>
            <a:off x="4572000" y="4652963"/>
            <a:ext cx="1152525" cy="720725"/>
          </a:xfrm>
          <a:prstGeom prst="rect">
            <a:avLst/>
          </a:prstGeom>
          <a:solidFill>
            <a:srgbClr val="CCFFCC"/>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普洱市</a:t>
            </a:r>
          </a:p>
          <a:p>
            <a:pPr algn="ctr" eaLnBrk="1" hangingPunct="1"/>
            <a:r>
              <a:rPr lang="zh-CN" altLang="en-US" sz="1800" b="1">
                <a:sym typeface="Arial" pitchFamily="34" charset="0"/>
              </a:rPr>
              <a:t>移动办公</a:t>
            </a:r>
            <a:endParaRPr lang="zh-CN" altLang="en-US" b="1"/>
          </a:p>
        </p:txBody>
      </p:sp>
      <p:sp>
        <p:nvSpPr>
          <p:cNvPr id="5133" name="Rectangle 13"/>
          <p:cNvSpPr>
            <a:spLocks noChangeArrowheads="1"/>
          </p:cNvSpPr>
          <p:nvPr/>
        </p:nvSpPr>
        <p:spPr bwMode="auto">
          <a:xfrm>
            <a:off x="468313" y="4654550"/>
            <a:ext cx="1849437" cy="720725"/>
          </a:xfrm>
          <a:prstGeom prst="rect">
            <a:avLst/>
          </a:prstGeom>
          <a:solidFill>
            <a:srgbClr val="CCFFCC"/>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曲靖市社会</a:t>
            </a:r>
          </a:p>
          <a:p>
            <a:pPr algn="ctr" eaLnBrk="1" hangingPunct="1"/>
            <a:r>
              <a:rPr lang="zh-CN" altLang="en-US" sz="1800" b="1">
                <a:sym typeface="Arial" pitchFamily="34" charset="0"/>
              </a:rPr>
              <a:t>综合治理平台</a:t>
            </a:r>
          </a:p>
        </p:txBody>
      </p:sp>
      <p:sp>
        <p:nvSpPr>
          <p:cNvPr id="5134" name="Rectangle 14"/>
          <p:cNvSpPr>
            <a:spLocks noChangeArrowheads="1"/>
          </p:cNvSpPr>
          <p:nvPr/>
        </p:nvSpPr>
        <p:spPr bwMode="auto">
          <a:xfrm>
            <a:off x="6084888" y="4654550"/>
            <a:ext cx="2663825" cy="720725"/>
          </a:xfrm>
          <a:prstGeom prst="rect">
            <a:avLst/>
          </a:prstGeom>
          <a:solidFill>
            <a:srgbClr val="CCFFCC"/>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大理、楚雄、怒江、保山</a:t>
            </a:r>
          </a:p>
          <a:p>
            <a:pPr algn="ctr" eaLnBrk="1" hangingPunct="1"/>
            <a:r>
              <a:rPr lang="zh-CN" altLang="en-US" sz="1800" b="1">
                <a:sym typeface="Arial" pitchFamily="34" charset="0"/>
              </a:rPr>
              <a:t>协同办公系统</a:t>
            </a:r>
            <a:endParaRPr lang="zh-CN" altLang="en-US" b="1"/>
          </a:p>
        </p:txBody>
      </p:sp>
      <p:sp>
        <p:nvSpPr>
          <p:cNvPr id="5135" name="Rectangle 15"/>
          <p:cNvSpPr>
            <a:spLocks noChangeArrowheads="1"/>
          </p:cNvSpPr>
          <p:nvPr/>
        </p:nvSpPr>
        <p:spPr bwMode="auto">
          <a:xfrm>
            <a:off x="2555875" y="4652963"/>
            <a:ext cx="1655763" cy="720725"/>
          </a:xfrm>
          <a:prstGeom prst="rect">
            <a:avLst/>
          </a:prstGeom>
          <a:solidFill>
            <a:srgbClr val="CCFFCC"/>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玉溪市网格化</a:t>
            </a:r>
          </a:p>
          <a:p>
            <a:pPr algn="ctr" eaLnBrk="1" hangingPunct="1"/>
            <a:r>
              <a:rPr lang="zh-CN" altLang="en-US" sz="1800" b="1">
                <a:sym typeface="Arial" pitchFamily="34" charset="0"/>
              </a:rPr>
              <a:t>信息管理系统</a:t>
            </a:r>
          </a:p>
        </p:txBody>
      </p:sp>
      <p:sp>
        <p:nvSpPr>
          <p:cNvPr id="5136" name="Rectangle 16"/>
          <p:cNvSpPr>
            <a:spLocks noChangeArrowheads="1"/>
          </p:cNvSpPr>
          <p:nvPr/>
        </p:nvSpPr>
        <p:spPr bwMode="auto">
          <a:xfrm>
            <a:off x="7092950" y="3429000"/>
            <a:ext cx="1800225" cy="792163"/>
          </a:xfrm>
          <a:prstGeom prst="rect">
            <a:avLst/>
          </a:prstGeom>
          <a:solidFill>
            <a:srgbClr val="CCECFF"/>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chemeClr val="tx1"/>
                </a:solidFill>
                <a:latin typeface="Arial" pitchFamily="34" charset="0"/>
                <a:ea typeface="宋体" pitchFamily="2" charset="-122"/>
              </a:defRPr>
            </a:lvl1pPr>
            <a:lvl2pPr eaLnBrk="0" hangingPunct="0">
              <a:defRPr sz="4000">
                <a:solidFill>
                  <a:schemeClr val="tx1"/>
                </a:solidFill>
                <a:latin typeface="Arial" pitchFamily="34" charset="0"/>
                <a:ea typeface="宋体" pitchFamily="2" charset="-122"/>
              </a:defRPr>
            </a:lvl2pPr>
            <a:lvl3pPr eaLnBrk="0" hangingPunct="0">
              <a:defRPr sz="4000">
                <a:solidFill>
                  <a:schemeClr val="tx1"/>
                </a:solidFill>
                <a:latin typeface="Arial" pitchFamily="34" charset="0"/>
                <a:ea typeface="宋体" pitchFamily="2" charset="-122"/>
              </a:defRPr>
            </a:lvl3pPr>
            <a:lvl4pPr eaLnBrk="0" hangingPunct="0">
              <a:defRPr sz="4000">
                <a:solidFill>
                  <a:schemeClr val="tx1"/>
                </a:solidFill>
                <a:latin typeface="Arial" pitchFamily="34" charset="0"/>
                <a:ea typeface="宋体" pitchFamily="2" charset="-122"/>
              </a:defRPr>
            </a:lvl4pPr>
            <a:lvl5pPr eaLnBrk="0" hangingPunct="0">
              <a:defRPr sz="4000">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sz="4000">
                <a:solidFill>
                  <a:schemeClr val="tx1"/>
                </a:solidFill>
                <a:latin typeface="Arial" pitchFamily="34" charset="0"/>
                <a:ea typeface="宋体" pitchFamily="2" charset="-122"/>
              </a:defRPr>
            </a:lvl9pPr>
          </a:lstStyle>
          <a:p>
            <a:pPr algn="ctr" eaLnBrk="1" hangingPunct="1"/>
            <a:r>
              <a:rPr lang="zh-CN" altLang="en-US" sz="1800" b="1">
                <a:sym typeface="Arial" pitchFamily="34" charset="0"/>
              </a:rPr>
              <a:t>云南省扶贫办</a:t>
            </a:r>
          </a:p>
          <a:p>
            <a:pPr algn="ctr" eaLnBrk="1" hangingPunct="1"/>
            <a:r>
              <a:rPr lang="zh-CN" altLang="en-US" sz="1800" b="1">
                <a:sym typeface="Arial" pitchFamily="34" charset="0"/>
              </a:rPr>
              <a:t>信息管理系统</a:t>
            </a:r>
          </a:p>
        </p:txBody>
      </p:sp>
    </p:spTree>
    <p:extLst>
      <p:ext uri="{BB962C8B-B14F-4D97-AF65-F5344CB8AC3E}">
        <p14:creationId xmlns:p14="http://schemas.microsoft.com/office/powerpoint/2010/main" val="2338938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四</a:t>
            </a:r>
            <a:r>
              <a:rPr lang="en-US" altLang="zh-CN" dirty="0"/>
              <a:t> </a:t>
            </a:r>
            <a:r>
              <a:rPr lang="en-US" altLang="zh-CN" dirty="0" smtClean="0"/>
              <a:t>  </a:t>
            </a:r>
            <a:r>
              <a:rPr lang="zh-CN" altLang="en-US" dirty="0" smtClean="0"/>
              <a:t>川</a:t>
            </a:r>
            <a:endParaRPr lang="zh-CN" altLang="en-US" dirty="0"/>
          </a:p>
        </p:txBody>
      </p:sp>
      <p:sp>
        <p:nvSpPr>
          <p:cNvPr id="3" name="内容占位符 2"/>
          <p:cNvSpPr>
            <a:spLocks noGrp="1"/>
          </p:cNvSpPr>
          <p:nvPr>
            <p:ph idx="1"/>
          </p:nvPr>
        </p:nvSpPr>
        <p:spPr>
          <a:xfrm>
            <a:off x="457200" y="1196752"/>
            <a:ext cx="8229600" cy="5328592"/>
          </a:xfrm>
        </p:spPr>
        <p:txBody>
          <a:bodyPr/>
          <a:lstStyle/>
          <a:p>
            <a:pPr>
              <a:lnSpc>
                <a:spcPct val="150000"/>
              </a:lnSpc>
            </a:pPr>
            <a:r>
              <a:rPr lang="en-US" altLang="zh-CN" b="0" dirty="0" smtClean="0">
                <a:latin typeface="黑体" panose="02010609060101010101" pitchFamily="49" charset="-122"/>
                <a:ea typeface="黑体" panose="02010609060101010101" pitchFamily="49" charset="-122"/>
              </a:rPr>
              <a:t>2008</a:t>
            </a:r>
            <a:r>
              <a:rPr lang="zh-CN" altLang="en-US" b="0" dirty="0" smtClean="0">
                <a:latin typeface="黑体" panose="02010609060101010101" pitchFamily="49" charset="-122"/>
                <a:ea typeface="黑体" panose="02010609060101010101" pitchFamily="49" charset="-122"/>
              </a:rPr>
              <a:t>年成立四川省信息中心</a:t>
            </a:r>
            <a:r>
              <a:rPr lang="en-US" altLang="zh-CN" b="0" dirty="0">
                <a:latin typeface="黑体" panose="02010609060101010101" pitchFamily="49" charset="-122"/>
                <a:ea typeface="黑体" panose="02010609060101010101" pitchFamily="49" charset="-122"/>
              </a:rPr>
              <a:t>RA</a:t>
            </a:r>
            <a:r>
              <a:rPr lang="zh-CN" altLang="en-US" b="0" dirty="0">
                <a:latin typeface="黑体" panose="02010609060101010101" pitchFamily="49" charset="-122"/>
                <a:ea typeface="黑体" panose="02010609060101010101" pitchFamily="49" charset="-122"/>
              </a:rPr>
              <a:t>办公室，目前有</a:t>
            </a:r>
            <a:r>
              <a:rPr lang="zh-CN" altLang="en-US" b="0" dirty="0" smtClean="0">
                <a:latin typeface="黑体" panose="02010609060101010101" pitchFamily="49" charset="-122"/>
                <a:ea typeface="黑体" panose="02010609060101010101" pitchFamily="49" charset="-122"/>
              </a:rPr>
              <a:t>工作人员</a:t>
            </a:r>
            <a:r>
              <a:rPr lang="en-US" altLang="zh-CN" dirty="0" smtClean="0">
                <a:latin typeface="黑体" panose="02010609060101010101" pitchFamily="49" charset="-122"/>
                <a:ea typeface="黑体" panose="02010609060101010101" pitchFamily="49" charset="-122"/>
              </a:rPr>
              <a:t>3</a:t>
            </a:r>
            <a:r>
              <a:rPr lang="zh-CN" altLang="en-US" b="0" dirty="0" smtClean="0">
                <a:latin typeface="黑体" panose="02010609060101010101" pitchFamily="49" charset="-122"/>
                <a:ea typeface="黑体" panose="02010609060101010101" pitchFamily="49" charset="-122"/>
              </a:rPr>
              <a:t>人</a:t>
            </a:r>
            <a:endParaRPr lang="en-US" altLang="zh-CN" b="0" dirty="0" smtClean="0">
              <a:latin typeface="黑体" panose="02010609060101010101" pitchFamily="49" charset="-122"/>
              <a:ea typeface="黑体" panose="02010609060101010101" pitchFamily="49" charset="-122"/>
            </a:endParaRPr>
          </a:p>
          <a:p>
            <a:pPr>
              <a:lnSpc>
                <a:spcPct val="150000"/>
              </a:lnSpc>
            </a:pPr>
            <a:r>
              <a:rPr lang="zh-CN" altLang="en-US" b="0" dirty="0" smtClean="0">
                <a:latin typeface="黑体" panose="02010609060101010101" pitchFamily="49" charset="-122"/>
                <a:ea typeface="黑体" panose="02010609060101010101" pitchFamily="49" charset="-122"/>
              </a:rPr>
              <a:t>证书应用情况</a:t>
            </a:r>
            <a:endParaRPr lang="en-US" altLang="zh-CN" b="0" dirty="0" smtClean="0">
              <a:latin typeface="黑体" panose="02010609060101010101" pitchFamily="49" charset="-122"/>
              <a:ea typeface="黑体" panose="02010609060101010101" pitchFamily="49" charset="-122"/>
            </a:endParaRPr>
          </a:p>
          <a:p>
            <a:pPr marL="800100" lvl="2" indent="0">
              <a:buNone/>
            </a:pPr>
            <a:r>
              <a:rPr lang="en-US" altLang="zh-CN" b="1" dirty="0"/>
              <a:t>1</a:t>
            </a:r>
            <a:r>
              <a:rPr lang="zh-CN" altLang="en-US" b="1" dirty="0"/>
              <a:t>、省政府</a:t>
            </a:r>
            <a:r>
              <a:rPr lang="zh-CN" altLang="en-US" b="1" dirty="0" smtClean="0"/>
              <a:t>办公厅  </a:t>
            </a:r>
            <a:r>
              <a:rPr lang="en-US" altLang="zh-CN" b="1" dirty="0" smtClean="0"/>
              <a:t>2</a:t>
            </a:r>
            <a:r>
              <a:rPr lang="zh-CN" altLang="en-US" b="1" dirty="0"/>
              <a:t>、省</a:t>
            </a:r>
            <a:r>
              <a:rPr lang="zh-CN" altLang="en-US" b="1" dirty="0" smtClean="0"/>
              <a:t>财政厅  </a:t>
            </a:r>
            <a:r>
              <a:rPr lang="en-US" altLang="zh-CN" b="1" dirty="0" smtClean="0"/>
              <a:t>3</a:t>
            </a:r>
            <a:r>
              <a:rPr lang="zh-CN" altLang="en-US" b="1" dirty="0"/>
              <a:t>、省检察院</a:t>
            </a:r>
            <a:endParaRPr lang="en-US" altLang="zh-CN" b="1" dirty="0"/>
          </a:p>
          <a:p>
            <a:pPr marL="800100" lvl="2" indent="0">
              <a:buNone/>
            </a:pPr>
            <a:r>
              <a:rPr lang="en-US" altLang="zh-CN" b="1" dirty="0"/>
              <a:t>4</a:t>
            </a:r>
            <a:r>
              <a:rPr lang="zh-CN" altLang="en-US" b="1" dirty="0"/>
              <a:t>、省住建</a:t>
            </a:r>
            <a:r>
              <a:rPr lang="zh-CN" altLang="en-US" b="1" dirty="0" smtClean="0"/>
              <a:t>厅      </a:t>
            </a:r>
            <a:r>
              <a:rPr lang="en-US" altLang="zh-CN" b="1" dirty="0" smtClean="0"/>
              <a:t>5</a:t>
            </a:r>
            <a:r>
              <a:rPr lang="zh-CN" altLang="en-US" b="1" dirty="0"/>
              <a:t>、省国资</a:t>
            </a:r>
            <a:r>
              <a:rPr lang="zh-CN" altLang="en-US" b="1" dirty="0" smtClean="0"/>
              <a:t>委  </a:t>
            </a:r>
            <a:r>
              <a:rPr lang="en-US" altLang="zh-CN" b="1" dirty="0" smtClean="0"/>
              <a:t>6</a:t>
            </a:r>
            <a:r>
              <a:rPr lang="zh-CN" altLang="en-US" b="1" dirty="0"/>
              <a:t>、省粮食局</a:t>
            </a:r>
            <a:endParaRPr lang="en-US" altLang="zh-CN" b="1" dirty="0"/>
          </a:p>
          <a:p>
            <a:pPr marL="800100" lvl="2" indent="0">
              <a:buNone/>
            </a:pPr>
            <a:r>
              <a:rPr lang="en-US" altLang="zh-CN" b="1" dirty="0"/>
              <a:t>7</a:t>
            </a:r>
            <a:r>
              <a:rPr lang="zh-CN" altLang="en-US" b="1" dirty="0"/>
              <a:t>、省交通</a:t>
            </a:r>
            <a:r>
              <a:rPr lang="zh-CN" altLang="en-US" b="1" dirty="0" smtClean="0"/>
              <a:t>厅      </a:t>
            </a:r>
            <a:r>
              <a:rPr lang="en-US" altLang="zh-CN" b="1" dirty="0" smtClean="0"/>
              <a:t>8</a:t>
            </a:r>
            <a:r>
              <a:rPr lang="zh-CN" altLang="en-US" b="1" dirty="0"/>
              <a:t>、省审计</a:t>
            </a:r>
            <a:r>
              <a:rPr lang="zh-CN" altLang="en-US" b="1" dirty="0" smtClean="0"/>
              <a:t>厅  </a:t>
            </a:r>
            <a:r>
              <a:rPr lang="en-US" altLang="zh-CN" b="1" dirty="0" smtClean="0"/>
              <a:t>9</a:t>
            </a:r>
            <a:r>
              <a:rPr lang="zh-CN" altLang="en-US" b="1" dirty="0"/>
              <a:t>、省民宗委</a:t>
            </a:r>
          </a:p>
          <a:p>
            <a:pPr marL="800100" lvl="2" indent="0">
              <a:buNone/>
            </a:pPr>
            <a:r>
              <a:rPr lang="en-US" altLang="zh-CN" b="1" dirty="0"/>
              <a:t>10</a:t>
            </a:r>
            <a:r>
              <a:rPr lang="zh-CN" altLang="en-US" b="1" dirty="0"/>
              <a:t>、国家系统化业务</a:t>
            </a:r>
            <a:endParaRPr lang="en-US" altLang="zh-CN" b="1" dirty="0"/>
          </a:p>
          <a:p>
            <a:pPr marL="800100" lvl="2" indent="0">
              <a:buNone/>
            </a:pPr>
            <a:r>
              <a:rPr lang="en-US" altLang="zh-CN" b="1" dirty="0"/>
              <a:t>11</a:t>
            </a:r>
            <a:r>
              <a:rPr lang="zh-CN" altLang="en-US" b="1" dirty="0"/>
              <a:t>、宜宾市政府</a:t>
            </a:r>
          </a:p>
          <a:p>
            <a:pPr>
              <a:lnSpc>
                <a:spcPct val="150000"/>
              </a:lnSpc>
            </a:pPr>
            <a:endParaRPr lang="en-US" altLang="zh-CN" b="0" dirty="0" smtClean="0">
              <a:latin typeface="黑体" panose="02010609060101010101" pitchFamily="49" charset="-122"/>
              <a:ea typeface="黑体" panose="02010609060101010101" pitchFamily="49" charset="-122"/>
            </a:endParaRPr>
          </a:p>
          <a:p>
            <a:pPr>
              <a:lnSpc>
                <a:spcPct val="150000"/>
              </a:lnSpc>
            </a:pPr>
            <a:endParaRPr lang="zh-CN" altLang="en-US" b="0" dirty="0">
              <a:latin typeface="黑体" panose="02010609060101010101" pitchFamily="49" charset="-122"/>
              <a:ea typeface="黑体" panose="02010609060101010101" pitchFamily="49" charset="-122"/>
            </a:endParaRPr>
          </a:p>
          <a:p>
            <a:pPr>
              <a:lnSpc>
                <a:spcPct val="150000"/>
              </a:lnSpc>
            </a:pPr>
            <a:endParaRPr lang="zh-CN" altLang="en-US" b="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21</a:t>
            </a:fld>
            <a:r>
              <a:rPr lang="zh-CN" altLang="en-US" smtClean="0"/>
              <a:t>页</a:t>
            </a:r>
            <a:endParaRPr lang="zh-CN" altLang="en-US" dirty="0"/>
          </a:p>
        </p:txBody>
      </p:sp>
    </p:spTree>
    <p:extLst>
      <p:ext uri="{BB962C8B-B14F-4D97-AF65-F5344CB8AC3E}">
        <p14:creationId xmlns:p14="http://schemas.microsoft.com/office/powerpoint/2010/main" val="13430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lstStyle/>
          <a:p>
            <a:r>
              <a:rPr lang="zh-CN" altLang="en-US" dirty="0" smtClean="0"/>
              <a:t>四川省证书应用推广情况</a:t>
            </a:r>
          </a:p>
        </p:txBody>
      </p:sp>
      <p:graphicFrame>
        <p:nvGraphicFramePr>
          <p:cNvPr id="3075" name="内容占位符 3"/>
          <p:cNvGraphicFramePr>
            <a:graphicFrameLocks noGrp="1"/>
          </p:cNvGraphicFramePr>
          <p:nvPr>
            <p:ph idx="1"/>
            <p:extLst>
              <p:ext uri="{D42A27DB-BD31-4B8C-83A1-F6EECF244321}">
                <p14:modId xmlns:p14="http://schemas.microsoft.com/office/powerpoint/2010/main" val="3343173534"/>
              </p:ext>
            </p:extLst>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71694" r:id="rId4" imgW="8327858" imgH="4627265" progId="Excel.Chart.8">
                  <p:embed/>
                </p:oleObj>
              </mc:Choice>
              <mc:Fallback>
                <p:oleObj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p:spPr>
                  </p:pic>
                </p:oleObj>
              </mc:Fallback>
            </mc:AlternateContent>
          </a:graphicData>
        </a:graphic>
      </p:graphicFrame>
      <p:sp>
        <p:nvSpPr>
          <p:cNvPr id="2" name="圆角矩形标注 1"/>
          <p:cNvSpPr/>
          <p:nvPr/>
        </p:nvSpPr>
        <p:spPr>
          <a:xfrm>
            <a:off x="6660232" y="1268760"/>
            <a:ext cx="2304256" cy="1224136"/>
          </a:xfrm>
          <a:prstGeom prst="wedgeRoundRectCallout">
            <a:avLst>
              <a:gd name="adj1" fmla="val -67791"/>
              <a:gd name="adj2" fmla="val 94869"/>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黑体" panose="02010609060101010101" pitchFamily="49" charset="-122"/>
                <a:ea typeface="黑体" panose="02010609060101010101" pitchFamily="49" charset="-122"/>
              </a:rPr>
              <a:t>14</a:t>
            </a:r>
            <a:r>
              <a:rPr lang="zh-CN" altLang="en-US" sz="2400" b="1" dirty="0" smtClean="0">
                <a:solidFill>
                  <a:schemeClr val="tx1"/>
                </a:solidFill>
                <a:latin typeface="黑体" panose="02010609060101010101" pitchFamily="49" charset="-122"/>
                <a:ea typeface="黑体" panose="02010609060101010101" pitchFamily="49" charset="-122"/>
              </a:rPr>
              <a:t>个应用，</a:t>
            </a:r>
            <a:r>
              <a:rPr lang="en-US" altLang="zh-CN" sz="2400" b="1" dirty="0" smtClean="0">
                <a:solidFill>
                  <a:schemeClr val="tx1"/>
                </a:solidFill>
                <a:latin typeface="黑体" panose="02010609060101010101" pitchFamily="49" charset="-122"/>
                <a:ea typeface="黑体" panose="02010609060101010101" pitchFamily="49" charset="-122"/>
              </a:rPr>
              <a:t>5.54</a:t>
            </a:r>
            <a:r>
              <a:rPr lang="zh-CN" altLang="en-US" sz="2400" b="1" dirty="0" smtClean="0">
                <a:solidFill>
                  <a:schemeClr val="tx1"/>
                </a:solidFill>
                <a:latin typeface="黑体" panose="02010609060101010101" pitchFamily="49" charset="-122"/>
                <a:ea typeface="黑体" panose="02010609060101010101" pitchFamily="49" charset="-122"/>
              </a:rPr>
              <a:t>万张证书</a:t>
            </a:r>
            <a:endParaRPr lang="zh-CN" altLang="en-US" sz="2400" b="1"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8886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r>
              <a:rPr lang="zh-CN" altLang="en-US" dirty="0"/>
              <a:t>四川省</a:t>
            </a:r>
            <a:r>
              <a:rPr lang="en-US" altLang="zh-CN" dirty="0" smtClean="0"/>
              <a:t>LRA</a:t>
            </a:r>
            <a:r>
              <a:rPr lang="zh-CN" altLang="en-US" dirty="0" smtClean="0"/>
              <a:t>建设情况</a:t>
            </a:r>
          </a:p>
        </p:txBody>
      </p:sp>
      <p:sp>
        <p:nvSpPr>
          <p:cNvPr id="3" name="内容占位符 2"/>
          <p:cNvSpPr>
            <a:spLocks noGrp="1"/>
          </p:cNvSpPr>
          <p:nvPr>
            <p:ph idx="1"/>
          </p:nvPr>
        </p:nvSpPr>
        <p:spPr>
          <a:xfrm>
            <a:off x="457200" y="1196752"/>
            <a:ext cx="8229600" cy="4929411"/>
          </a:xfrm>
        </p:spPr>
        <p:txBody>
          <a:bodyPr rtlCol="0">
            <a:normAutofit fontScale="92500" lnSpcReduction="10000"/>
          </a:bodyPr>
          <a:lstStyle/>
          <a:p>
            <a:pPr fontAlgn="auto">
              <a:spcAft>
                <a:spcPts val="0"/>
              </a:spcAft>
              <a:buFont typeface="Arial" panose="020B0604020202020204" pitchFamily="34" charset="0"/>
              <a:buChar char="•"/>
              <a:defRPr/>
            </a:pPr>
            <a:r>
              <a:rPr lang="zh-CN" altLang="en-US" dirty="0" smtClean="0">
                <a:latin typeface="黑体" panose="02010609060101010101" pitchFamily="49" charset="-122"/>
                <a:ea typeface="黑体" panose="02010609060101010101" pitchFamily="49" charset="-122"/>
              </a:rPr>
              <a:t>已建成</a:t>
            </a:r>
            <a:endParaRPr lang="en-US" altLang="zh-CN"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r>
              <a:rPr lang="zh-CN" altLang="en-US" sz="2600" b="1" dirty="0" smtClean="0">
                <a:latin typeface="黑体" panose="02010609060101010101" pitchFamily="49" charset="-122"/>
                <a:ea typeface="黑体" panose="02010609060101010101" pitchFamily="49" charset="-122"/>
              </a:rPr>
              <a:t>绵     阳    已发证   </a:t>
            </a:r>
            <a:r>
              <a:rPr lang="en-US" altLang="zh-CN" sz="2600" b="1" dirty="0" smtClean="0">
                <a:latin typeface="黑体" panose="02010609060101010101" pitchFamily="49" charset="-122"/>
                <a:ea typeface="黑体" panose="02010609060101010101" pitchFamily="49" charset="-122"/>
              </a:rPr>
              <a:t>2667</a:t>
            </a:r>
            <a:r>
              <a:rPr lang="zh-CN" altLang="en-US" sz="2600" b="1" dirty="0" smtClean="0">
                <a:latin typeface="黑体" panose="02010609060101010101" pitchFamily="49" charset="-122"/>
                <a:ea typeface="黑体" panose="02010609060101010101" pitchFamily="49" charset="-122"/>
              </a:rPr>
              <a:t>个</a:t>
            </a:r>
            <a:endParaRPr lang="en-US" altLang="zh-CN" sz="2600" b="1"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r>
              <a:rPr lang="zh-CN" altLang="en-US" sz="2600" b="1" dirty="0" smtClean="0">
                <a:latin typeface="黑体" panose="02010609060101010101" pitchFamily="49" charset="-122"/>
                <a:ea typeface="黑体" panose="02010609060101010101" pitchFamily="49" charset="-122"/>
              </a:rPr>
              <a:t>凉     山    已发证   </a:t>
            </a:r>
            <a:r>
              <a:rPr lang="en-US" altLang="zh-CN" sz="2600" b="1" dirty="0" smtClean="0">
                <a:latin typeface="黑体" panose="02010609060101010101" pitchFamily="49" charset="-122"/>
                <a:ea typeface="黑体" panose="02010609060101010101" pitchFamily="49" charset="-122"/>
              </a:rPr>
              <a:t>500</a:t>
            </a:r>
            <a:r>
              <a:rPr lang="zh-CN" altLang="en-US" sz="2600" b="1" dirty="0" smtClean="0">
                <a:latin typeface="黑体" panose="02010609060101010101" pitchFamily="49" charset="-122"/>
                <a:ea typeface="黑体" panose="02010609060101010101" pitchFamily="49" charset="-122"/>
              </a:rPr>
              <a:t>个</a:t>
            </a:r>
            <a:endParaRPr lang="en-US" altLang="zh-CN" sz="2600" b="1"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r>
              <a:rPr lang="zh-CN" altLang="en-US" sz="2600" b="1" dirty="0" smtClean="0">
                <a:latin typeface="黑体" panose="02010609060101010101" pitchFamily="49" charset="-122"/>
                <a:ea typeface="黑体" panose="02010609060101010101" pitchFamily="49" charset="-122"/>
              </a:rPr>
              <a:t>攀枝花       已发证   </a:t>
            </a:r>
            <a:r>
              <a:rPr lang="en-US" altLang="zh-CN" sz="2600" b="1" dirty="0" smtClean="0">
                <a:latin typeface="黑体" panose="02010609060101010101" pitchFamily="49" charset="-122"/>
                <a:ea typeface="黑体" panose="02010609060101010101" pitchFamily="49" charset="-122"/>
              </a:rPr>
              <a:t>1491</a:t>
            </a:r>
            <a:r>
              <a:rPr lang="zh-CN" altLang="en-US" sz="2600" b="1" dirty="0" smtClean="0">
                <a:latin typeface="黑体" panose="02010609060101010101" pitchFamily="49" charset="-122"/>
                <a:ea typeface="黑体" panose="02010609060101010101" pitchFamily="49" charset="-122"/>
              </a:rPr>
              <a:t>个</a:t>
            </a:r>
            <a:endParaRPr lang="en-US" altLang="zh-CN" sz="2600" b="1"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r>
              <a:rPr lang="zh-CN" altLang="en-US" sz="2600" b="1" dirty="0" smtClean="0">
                <a:latin typeface="黑体" panose="02010609060101010101" pitchFamily="49" charset="-122"/>
                <a:ea typeface="黑体" panose="02010609060101010101" pitchFamily="49" charset="-122"/>
              </a:rPr>
              <a:t>宜    宾     已发证   </a:t>
            </a:r>
            <a:r>
              <a:rPr lang="en-US" altLang="zh-CN" sz="2600" b="1" dirty="0" smtClean="0">
                <a:latin typeface="黑体" panose="02010609060101010101" pitchFamily="49" charset="-122"/>
                <a:ea typeface="黑体" panose="02010609060101010101" pitchFamily="49" charset="-122"/>
              </a:rPr>
              <a:t>20783</a:t>
            </a:r>
            <a:r>
              <a:rPr lang="zh-CN" altLang="en-US" sz="2600" b="1" dirty="0" smtClean="0">
                <a:latin typeface="黑体" panose="02010609060101010101" pitchFamily="49" charset="-122"/>
                <a:ea typeface="黑体" panose="02010609060101010101" pitchFamily="49" charset="-122"/>
              </a:rPr>
              <a:t>个</a:t>
            </a:r>
            <a:endParaRPr lang="en-US" altLang="zh-CN" sz="2600" b="1" dirty="0" smtClean="0">
              <a:latin typeface="黑体" panose="02010609060101010101" pitchFamily="49" charset="-122"/>
              <a:ea typeface="黑体" panose="02010609060101010101" pitchFamily="49" charset="-122"/>
            </a:endParaRPr>
          </a:p>
          <a:p>
            <a:pPr fontAlgn="auto">
              <a:spcAft>
                <a:spcPts val="0"/>
              </a:spcAft>
              <a:buFont typeface="Arial" panose="020B0604020202020204" pitchFamily="34" charset="0"/>
              <a:buChar char="•"/>
              <a:defRPr/>
            </a:pPr>
            <a:r>
              <a:rPr lang="zh-CN" altLang="en-US" dirty="0" smtClean="0">
                <a:latin typeface="黑体" panose="02010609060101010101" pitchFamily="49" charset="-122"/>
                <a:ea typeface="黑体" panose="02010609060101010101" pitchFamily="49" charset="-122"/>
              </a:rPr>
              <a:t>待批复</a:t>
            </a:r>
            <a:endParaRPr lang="en-US" altLang="zh-CN"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r>
              <a:rPr lang="zh-CN" altLang="en-US" sz="2600" b="1" dirty="0" smtClean="0">
                <a:latin typeface="黑体" panose="02010609060101010101" pitchFamily="49" charset="-122"/>
                <a:ea typeface="黑体" panose="02010609060101010101" pitchFamily="49" charset="-122"/>
              </a:rPr>
              <a:t>眉山</a:t>
            </a:r>
            <a:endParaRPr lang="en-US" altLang="zh-CN" sz="2600" b="1"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r>
              <a:rPr lang="zh-CN" altLang="en-US" sz="2600" b="1" dirty="0" smtClean="0">
                <a:latin typeface="黑体" panose="02010609060101010101" pitchFamily="49" charset="-122"/>
                <a:ea typeface="黑体" panose="02010609060101010101" pitchFamily="49" charset="-122"/>
              </a:rPr>
              <a:t>乐山</a:t>
            </a:r>
            <a:endParaRPr lang="en-US" altLang="zh-CN" sz="2600" b="1" dirty="0" smtClean="0">
              <a:latin typeface="黑体" panose="02010609060101010101" pitchFamily="49" charset="-122"/>
              <a:ea typeface="黑体" panose="02010609060101010101" pitchFamily="49" charset="-122"/>
            </a:endParaRPr>
          </a:p>
          <a:p>
            <a:pPr fontAlgn="auto">
              <a:spcAft>
                <a:spcPts val="0"/>
              </a:spcAft>
              <a:buFont typeface="Arial" panose="020B0604020202020204" pitchFamily="34" charset="0"/>
              <a:buChar char="•"/>
              <a:defRPr/>
            </a:pPr>
            <a:r>
              <a:rPr lang="zh-CN" altLang="en-US" dirty="0" smtClean="0">
                <a:latin typeface="黑体" panose="02010609060101010101" pitchFamily="49" charset="-122"/>
                <a:ea typeface="黑体" panose="02010609060101010101" pitchFamily="49" charset="-122"/>
              </a:rPr>
              <a:t>计划建设</a:t>
            </a:r>
            <a:endParaRPr lang="en-US" altLang="zh-CN"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r>
              <a:rPr lang="zh-CN" altLang="en-US" sz="2600" b="1" dirty="0" smtClean="0">
                <a:latin typeface="黑体" panose="02010609060101010101" pitchFamily="49" charset="-122"/>
                <a:ea typeface="黑体" panose="02010609060101010101" pitchFamily="49" charset="-122"/>
              </a:rPr>
              <a:t>阿坝</a:t>
            </a:r>
            <a:endParaRPr lang="en-US" altLang="zh-CN" sz="2600" b="1"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r>
              <a:rPr lang="zh-CN" altLang="en-US" sz="2600" b="1" dirty="0" smtClean="0">
                <a:latin typeface="黑体" panose="02010609060101010101" pitchFamily="49" charset="-122"/>
                <a:ea typeface="黑体" panose="02010609060101010101" pitchFamily="49" charset="-122"/>
              </a:rPr>
              <a:t>自贡</a:t>
            </a:r>
            <a:endParaRPr lang="en-US" altLang="zh-CN" sz="2600" b="1" dirty="0" smtClean="0">
              <a:latin typeface="黑体" panose="02010609060101010101" pitchFamily="49" charset="-122"/>
              <a:ea typeface="黑体" panose="02010609060101010101" pitchFamily="49" charset="-122"/>
            </a:endParaRPr>
          </a:p>
          <a:p>
            <a:pPr lvl="2" fontAlgn="auto">
              <a:spcAft>
                <a:spcPts val="0"/>
              </a:spcAft>
              <a:buFont typeface="Arial" panose="020B0604020202020204" pitchFamily="34" charset="0"/>
              <a:buChar char="•"/>
              <a:defRPr/>
            </a:pPr>
            <a:endParaRPr lang="en-US" altLang="zh-CN" b="1"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98706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br>
              <a:rPr lang="en-US" altLang="zh-CN" dirty="0" smtClean="0"/>
            </a:br>
            <a:r>
              <a:rPr lang="en-US" altLang="zh-CN" dirty="0"/>
              <a:t> </a:t>
            </a:r>
            <a:r>
              <a:rPr lang="en-US" altLang="zh-CN" dirty="0" smtClean="0"/>
              <a:t>         </a:t>
            </a:r>
            <a:r>
              <a:rPr lang="zh-CN" altLang="en-US" dirty="0" smtClean="0"/>
              <a:t>服 务 品 牌</a:t>
            </a:r>
            <a:r>
              <a:rPr lang="zh-CN" altLang="en-US" b="1" dirty="0"/>
              <a:t/>
            </a:r>
            <a:br>
              <a:rPr lang="zh-CN" altLang="en-US" b="1" dirty="0"/>
            </a:br>
            <a:endParaRPr lang="zh-CN" altLang="en-US" dirty="0"/>
          </a:p>
        </p:txBody>
      </p:sp>
      <p:sp>
        <p:nvSpPr>
          <p:cNvPr id="3" name="内容占位符 2"/>
          <p:cNvSpPr>
            <a:spLocks noGrp="1"/>
          </p:cNvSpPr>
          <p:nvPr>
            <p:ph idx="1"/>
          </p:nvPr>
        </p:nvSpPr>
        <p:spPr>
          <a:xfrm>
            <a:off x="467544" y="1844823"/>
            <a:ext cx="8229600" cy="3456385"/>
          </a:xfrm>
        </p:spPr>
        <p:txBody>
          <a:bodyPr/>
          <a:lstStyle/>
          <a:p>
            <a:endParaRPr lang="en-US" altLang="zh-CN" dirty="0" smtClean="0"/>
          </a:p>
          <a:p>
            <a:endParaRPr lang="en-US" altLang="zh-CN" dirty="0"/>
          </a:p>
          <a:p>
            <a:pPr marL="0" indent="0">
              <a:buNone/>
            </a:pPr>
            <a:r>
              <a:rPr lang="zh-CN" altLang="en-US" dirty="0" smtClean="0">
                <a:latin typeface="华文楷体" panose="02010600040101010101" pitchFamily="2" charset="-122"/>
                <a:ea typeface="华文楷体" panose="02010600040101010101" pitchFamily="2" charset="-122"/>
              </a:rPr>
              <a:t>          </a:t>
            </a:r>
            <a:endParaRPr lang="zh-CN" altLang="en-US" b="1" dirty="0"/>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24</a:t>
            </a:fld>
            <a:r>
              <a:rPr lang="zh-CN" altLang="en-US" smtClean="0"/>
              <a:t>页</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700808"/>
            <a:ext cx="3816424" cy="3556213"/>
          </a:xfrm>
          <a:prstGeom prst="rect">
            <a:avLst/>
          </a:prstGeom>
        </p:spPr>
      </p:pic>
    </p:spTree>
    <p:extLst>
      <p:ext uri="{BB962C8B-B14F-4D97-AF65-F5344CB8AC3E}">
        <p14:creationId xmlns:p14="http://schemas.microsoft.com/office/powerpoint/2010/main" val="761849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229600" cy="864096"/>
          </a:xfrm>
        </p:spPr>
        <p:txBody>
          <a:bodyPr/>
          <a:lstStyle/>
          <a:p>
            <a:pPr marL="571500" indent="-571500" algn="ctr">
              <a:buFont typeface="+mj-ea"/>
              <a:buAutoNum type="ea1JpnChsDbPeriod" startAt="2"/>
            </a:pPr>
            <a:r>
              <a:rPr lang="zh-CN" altLang="en-US" dirty="0">
                <a:latin typeface="黑体" panose="02010609060101010101" pitchFamily="49" charset="-122"/>
                <a:ea typeface="黑体" panose="02010609060101010101" pitchFamily="49" charset="-122"/>
              </a:rPr>
              <a:t>问题与</a:t>
            </a:r>
            <a:r>
              <a:rPr lang="zh-CN" altLang="en-US" dirty="0" smtClean="0">
                <a:latin typeface="黑体" panose="02010609060101010101" pitchFamily="49" charset="-122"/>
                <a:ea typeface="黑体" panose="02010609060101010101" pitchFamily="49" charset="-122"/>
              </a:rPr>
              <a:t>需求</a:t>
            </a:r>
            <a:endParaRPr lang="en-US" altLang="zh-CN"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25</a:t>
            </a:fld>
            <a:r>
              <a:rPr lang="zh-CN" altLang="en-US" smtClean="0"/>
              <a:t>页</a:t>
            </a:r>
            <a:endParaRPr lang="zh-CN" altLang="en-US" dirty="0"/>
          </a:p>
        </p:txBody>
      </p:sp>
    </p:spTree>
    <p:extLst>
      <p:ext uri="{BB962C8B-B14F-4D97-AF65-F5344CB8AC3E}">
        <p14:creationId xmlns:p14="http://schemas.microsoft.com/office/powerpoint/2010/main" val="107314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229600" cy="864096"/>
          </a:xfrm>
        </p:spPr>
        <p:txBody>
          <a:bodyPr/>
          <a:lstStyle/>
          <a:p>
            <a:pPr marL="0" indent="0" algn="ctr">
              <a:buNone/>
            </a:pPr>
            <a:r>
              <a:rPr lang="zh-CN" altLang="en-US" dirty="0" smtClean="0">
                <a:latin typeface="黑体" panose="02010609060101010101" pitchFamily="49" charset="-122"/>
                <a:ea typeface="黑体" panose="02010609060101010101" pitchFamily="49" charset="-122"/>
              </a:rPr>
              <a:t>（一）面临的问题</a:t>
            </a:r>
            <a:endParaRPr lang="en-US" altLang="zh-CN"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26</a:t>
            </a:fld>
            <a:r>
              <a:rPr lang="zh-CN" altLang="en-US" smtClean="0"/>
              <a:t>页</a:t>
            </a:r>
            <a:endParaRPr lang="zh-CN" altLang="en-US" dirty="0"/>
          </a:p>
        </p:txBody>
      </p:sp>
    </p:spTree>
    <p:extLst>
      <p:ext uri="{BB962C8B-B14F-4D97-AF65-F5344CB8AC3E}">
        <p14:creationId xmlns:p14="http://schemas.microsoft.com/office/powerpoint/2010/main" val="2076852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面临的问题</a:t>
            </a:r>
            <a:endParaRPr lang="zh-CN" altLang="en-US" dirty="0"/>
          </a:p>
        </p:txBody>
      </p:sp>
      <p:sp>
        <p:nvSpPr>
          <p:cNvPr id="3" name="内容占位符 2"/>
          <p:cNvSpPr>
            <a:spLocks noGrp="1"/>
          </p:cNvSpPr>
          <p:nvPr>
            <p:ph idx="1"/>
          </p:nvPr>
        </p:nvSpPr>
        <p:spPr/>
        <p:txBody>
          <a:bodyPr/>
          <a:lstStyle/>
          <a:p>
            <a:pPr marL="514350" indent="-514350">
              <a:lnSpc>
                <a:spcPct val="150000"/>
              </a:lnSpc>
              <a:buFont typeface="+mj-lt"/>
              <a:buAutoNum type="arabicPeriod"/>
            </a:pPr>
            <a:r>
              <a:rPr lang="zh-CN" altLang="en-US" dirty="0" smtClean="0">
                <a:latin typeface="黑体" panose="02010609060101010101" pitchFamily="49" charset="-122"/>
                <a:ea typeface="黑体" panose="02010609060101010101" pitchFamily="49" charset="-122"/>
              </a:rPr>
              <a:t>RA</a:t>
            </a:r>
            <a:r>
              <a:rPr lang="zh-CN" altLang="en-US" dirty="0">
                <a:latin typeface="黑体" panose="02010609060101010101" pitchFamily="49" charset="-122"/>
                <a:ea typeface="黑体" panose="02010609060101010101" pitchFamily="49" charset="-122"/>
              </a:rPr>
              <a:t>系统问题</a:t>
            </a:r>
            <a:endParaRPr lang="en-US" altLang="zh-CN" dirty="0">
              <a:latin typeface="黑体" panose="02010609060101010101" pitchFamily="49" charset="-122"/>
              <a:ea typeface="黑体" panose="02010609060101010101" pitchFamily="49" charset="-122"/>
            </a:endParaRPr>
          </a:p>
          <a:p>
            <a:pPr marL="514350" indent="-514350">
              <a:lnSpc>
                <a:spcPct val="150000"/>
              </a:lnSpc>
              <a:buFont typeface="+mj-lt"/>
              <a:buAutoNum type="arabicPeriod"/>
            </a:pPr>
            <a:r>
              <a:rPr lang="zh-CN" altLang="en-US" dirty="0" smtClean="0">
                <a:latin typeface="黑体" panose="02010609060101010101" pitchFamily="49" charset="-122"/>
                <a:ea typeface="黑体" panose="02010609060101010101" pitchFamily="49" charset="-122"/>
              </a:rPr>
              <a:t>人员问题</a:t>
            </a:r>
            <a:endParaRPr lang="en-US" altLang="zh-CN" dirty="0" smtClean="0">
              <a:latin typeface="黑体" panose="02010609060101010101" pitchFamily="49" charset="-122"/>
              <a:ea typeface="黑体" panose="02010609060101010101" pitchFamily="49" charset="-122"/>
            </a:endParaRPr>
          </a:p>
          <a:p>
            <a:pPr marL="514350" indent="-514350">
              <a:lnSpc>
                <a:spcPct val="150000"/>
              </a:lnSpc>
              <a:buFont typeface="+mj-lt"/>
              <a:buAutoNum type="arabicPeriod"/>
            </a:pPr>
            <a:endParaRPr lang="en-US" altLang="zh-CN" dirty="0">
              <a:latin typeface="黑体" panose="02010609060101010101" pitchFamily="49" charset="-122"/>
              <a:ea typeface="黑体" panose="02010609060101010101" pitchFamily="49" charset="-122"/>
            </a:endParaRPr>
          </a:p>
          <a:p>
            <a:pPr marL="514350" indent="-514350">
              <a:buFont typeface="+mj-lt"/>
              <a:buAutoNum type="arabicPeriod"/>
            </a:pP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27</a:t>
            </a:fld>
            <a:r>
              <a:rPr lang="zh-CN" altLang="en-US" smtClean="0"/>
              <a:t>页</a:t>
            </a:r>
            <a:endParaRPr lang="zh-CN" altLang="en-US" dirty="0"/>
          </a:p>
        </p:txBody>
      </p:sp>
    </p:spTree>
    <p:extLst>
      <p:ext uri="{BB962C8B-B14F-4D97-AF65-F5344CB8AC3E}">
        <p14:creationId xmlns:p14="http://schemas.microsoft.com/office/powerpoint/2010/main" val="75680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RA系统问题</a:t>
            </a:r>
          </a:p>
        </p:txBody>
      </p:sp>
      <p:sp>
        <p:nvSpPr>
          <p:cNvPr id="3" name="内容占位符 2"/>
          <p:cNvSpPr>
            <a:spLocks noGrp="1"/>
          </p:cNvSpPr>
          <p:nvPr>
            <p:ph idx="1"/>
          </p:nvPr>
        </p:nvSpPr>
        <p:spPr/>
        <p:txBody>
          <a:bodyPr/>
          <a:lstStyle/>
          <a:p>
            <a:pPr marL="514350" indent="-514350">
              <a:lnSpc>
                <a:spcPct val="150000"/>
              </a:lnSpc>
              <a:buFont typeface="+mj-ea"/>
              <a:buAutoNum type="circleNumDbPlain"/>
            </a:pPr>
            <a:r>
              <a:rPr lang="zh-CN" altLang="en-US" dirty="0">
                <a:latin typeface="黑体" panose="02010609060101010101" pitchFamily="49" charset="-122"/>
                <a:ea typeface="黑体" panose="02010609060101010101" pitchFamily="49" charset="-122"/>
              </a:rPr>
              <a:t>发证速度慢：贵州</a:t>
            </a:r>
          </a:p>
          <a:p>
            <a:pPr marL="514350" indent="-514350">
              <a:lnSpc>
                <a:spcPct val="150000"/>
              </a:lnSpc>
              <a:buFont typeface="+mj-ea"/>
              <a:buAutoNum type="circleNumDbPlain"/>
            </a:pPr>
            <a:r>
              <a:rPr lang="zh-CN" altLang="en-US" dirty="0">
                <a:latin typeface="黑体" panose="02010609060101010101" pitchFamily="49" charset="-122"/>
                <a:ea typeface="黑体" panose="02010609060101010101" pitchFamily="49" charset="-122"/>
              </a:rPr>
              <a:t>批量导入出错率高：黑龙江、宁夏、山西</a:t>
            </a:r>
          </a:p>
          <a:p>
            <a:pPr marL="514350" indent="-514350">
              <a:lnSpc>
                <a:spcPct val="150000"/>
              </a:lnSpc>
              <a:buFont typeface="+mj-ea"/>
              <a:buAutoNum type="circleNumDbPlain"/>
            </a:pPr>
            <a:r>
              <a:rPr lang="zh-CN" altLang="en-US" dirty="0">
                <a:latin typeface="黑体" panose="02010609060101010101" pitchFamily="49" charset="-122"/>
                <a:ea typeface="黑体" panose="02010609060101010101" pitchFamily="49" charset="-122"/>
              </a:rPr>
              <a:t>批量导入模板（表格）不一致：吉大RA</a:t>
            </a:r>
          </a:p>
          <a:p>
            <a:pPr marL="514350" indent="-514350">
              <a:lnSpc>
                <a:spcPct val="150000"/>
              </a:lnSpc>
              <a:buFont typeface="+mj-ea"/>
              <a:buAutoNum type="circleNumDbPlain"/>
            </a:pPr>
            <a:r>
              <a:rPr lang="zh-CN" altLang="en-US" dirty="0">
                <a:latin typeface="黑体" panose="02010609060101010101" pitchFamily="49" charset="-122"/>
                <a:ea typeface="黑体" panose="02010609060101010101" pitchFamily="49" charset="-122"/>
              </a:rPr>
              <a:t>没有用户在线更新功能：证书更新问题有的省已经显现，有的即将显现，这个功能也是服务能力的直接体现。</a:t>
            </a:r>
            <a:endParaRPr lang="en-US" altLang="zh-CN" dirty="0">
              <a:latin typeface="黑体" panose="02010609060101010101" pitchFamily="49" charset="-122"/>
              <a:ea typeface="黑体" panose="02010609060101010101" pitchFamily="49" charset="-122"/>
            </a:endParaRPr>
          </a:p>
          <a:p>
            <a:pPr marL="514350" indent="-514350">
              <a:lnSpc>
                <a:spcPct val="150000"/>
              </a:lnSpc>
              <a:buFont typeface="+mj-ea"/>
              <a:buAutoNum type="circleNumDbPlain"/>
            </a:pP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28</a:t>
            </a:fld>
            <a:r>
              <a:rPr lang="zh-CN" altLang="en-US" smtClean="0"/>
              <a:t>页</a:t>
            </a:r>
            <a:endParaRPr lang="zh-CN" altLang="en-US" dirty="0"/>
          </a:p>
        </p:txBody>
      </p:sp>
    </p:spTree>
    <p:extLst>
      <p:ext uri="{BB962C8B-B14F-4D97-AF65-F5344CB8AC3E}">
        <p14:creationId xmlns:p14="http://schemas.microsoft.com/office/powerpoint/2010/main" val="26611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人员问题</a:t>
            </a:r>
            <a:endParaRPr lang="zh-CN" altLang="en-US" dirty="0"/>
          </a:p>
        </p:txBody>
      </p:sp>
      <p:sp>
        <p:nvSpPr>
          <p:cNvPr id="3" name="内容占位符 2"/>
          <p:cNvSpPr>
            <a:spLocks noGrp="1"/>
          </p:cNvSpPr>
          <p:nvPr>
            <p:ph idx="1"/>
          </p:nvPr>
        </p:nvSpPr>
        <p:spPr>
          <a:xfrm>
            <a:off x="457200" y="1268760"/>
            <a:ext cx="8229600" cy="4857403"/>
          </a:xfrm>
        </p:spPr>
        <p:txBody>
          <a:bodyPr/>
          <a:lstStyle/>
          <a:p>
            <a:pPr>
              <a:lnSpc>
                <a:spcPct val="150000"/>
              </a:lnSpc>
            </a:pPr>
            <a:r>
              <a:rPr lang="zh-CN" altLang="en-US" sz="2800" dirty="0">
                <a:latin typeface="黑体" panose="02010609060101010101" pitchFamily="49" charset="-122"/>
                <a:ea typeface="黑体" panose="02010609060101010101" pitchFamily="49" charset="-122"/>
              </a:rPr>
              <a:t>人员</a:t>
            </a:r>
            <a:r>
              <a:rPr lang="zh-CN" altLang="en-US" sz="2800" dirty="0" smtClean="0">
                <a:latin typeface="黑体" panose="02010609060101010101" pitchFamily="49" charset="-122"/>
                <a:ea typeface="黑体" panose="02010609060101010101" pitchFamily="49" charset="-122"/>
              </a:rPr>
              <a:t>不稳定</a:t>
            </a:r>
            <a:endParaRPr lang="zh-CN" altLang="en-US" sz="2800" dirty="0">
              <a:latin typeface="黑体" panose="02010609060101010101" pitchFamily="49" charset="-122"/>
              <a:ea typeface="黑体" panose="02010609060101010101" pitchFamily="49" charset="-122"/>
            </a:endParaRPr>
          </a:p>
          <a:p>
            <a:pPr>
              <a:lnSpc>
                <a:spcPct val="150000"/>
              </a:lnSpc>
            </a:pPr>
            <a:r>
              <a:rPr lang="zh-CN" altLang="en-US" sz="2800" dirty="0">
                <a:latin typeface="黑体" panose="02010609060101010101" pitchFamily="49" charset="-122"/>
                <a:ea typeface="黑体" panose="02010609060101010101" pitchFamily="49" charset="-122"/>
              </a:rPr>
              <a:t>人手不足</a:t>
            </a:r>
          </a:p>
          <a:p>
            <a:pPr lvl="1">
              <a:lnSpc>
                <a:spcPct val="150000"/>
              </a:lnSpc>
            </a:pPr>
            <a:r>
              <a:rPr lang="zh-CN" altLang="en-US"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制</a:t>
            </a:r>
            <a:r>
              <a:rPr lang="zh-CN" altLang="en-US" sz="2400" dirty="0">
                <a:latin typeface="黑体" panose="02010609060101010101" pitchFamily="49" charset="-122"/>
                <a:ea typeface="黑体" panose="02010609060101010101" pitchFamily="49" charset="-122"/>
              </a:rPr>
              <a:t>证时间紧：每个项目的工期都是业务单位要求在最短的时间内完成，所以给我们的感觉都是时间太紧张，因为人手不足，所以相关人员势必需要加班加点辛苦完成。</a:t>
            </a:r>
          </a:p>
          <a:p>
            <a:pPr lvl="1">
              <a:lnSpc>
                <a:spcPct val="150000"/>
              </a:lnSpc>
            </a:pPr>
            <a:r>
              <a:rPr lang="zh-CN" altLang="en-US" sz="2400" dirty="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客</a:t>
            </a:r>
            <a:r>
              <a:rPr lang="zh-CN" altLang="en-US" sz="2400" dirty="0">
                <a:latin typeface="黑体" panose="02010609060101010101" pitchFamily="49" charset="-122"/>
                <a:ea typeface="黑体" panose="02010609060101010101" pitchFamily="49" charset="-122"/>
              </a:rPr>
              <a:t>服QQ无人值守：部分省份的工作人员是兼职做RA的工作，所以无法保证客服QQ一直有人在线。</a:t>
            </a:r>
          </a:p>
          <a:p>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29</a:t>
            </a:fld>
            <a:r>
              <a:rPr lang="zh-CN" altLang="en-US" smtClean="0"/>
              <a:t>页</a:t>
            </a:r>
            <a:endParaRPr lang="zh-CN" altLang="en-US" dirty="0"/>
          </a:p>
        </p:txBody>
      </p:sp>
    </p:spTree>
    <p:extLst>
      <p:ext uri="{BB962C8B-B14F-4D97-AF65-F5344CB8AC3E}">
        <p14:creationId xmlns:p14="http://schemas.microsoft.com/office/powerpoint/2010/main" val="112581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229600" cy="864096"/>
          </a:xfrm>
        </p:spPr>
        <p:txBody>
          <a:bodyPr/>
          <a:lstStyle/>
          <a:p>
            <a:pPr marL="571500" indent="-571500" algn="ctr">
              <a:buFont typeface="+mj-ea"/>
              <a:buAutoNum type="ea1JpnChsDbPeriod"/>
            </a:pPr>
            <a:r>
              <a:rPr lang="zh-CN" altLang="zh-CN" dirty="0" smtClean="0">
                <a:latin typeface="黑体" panose="02010609060101010101" pitchFamily="49" charset="-122"/>
                <a:ea typeface="黑体" panose="02010609060101010101" pitchFamily="49" charset="-122"/>
              </a:rPr>
              <a:t>工作</a:t>
            </a:r>
            <a:r>
              <a:rPr lang="zh-CN" altLang="zh-CN" dirty="0">
                <a:latin typeface="黑体" panose="02010609060101010101" pitchFamily="49" charset="-122"/>
                <a:ea typeface="黑体" panose="02010609060101010101" pitchFamily="49" charset="-122"/>
              </a:rPr>
              <a:t>进展</a:t>
            </a:r>
            <a:endParaRPr lang="en-US" altLang="zh-CN" dirty="0">
              <a:latin typeface="黑体" panose="02010609060101010101" pitchFamily="49" charset="-122"/>
              <a:ea typeface="黑体" panose="02010609060101010101" pitchFamily="49" charset="-122"/>
            </a:endParaRPr>
          </a:p>
          <a:p>
            <a:pPr marL="571500" indent="-571500">
              <a:buFont typeface="+mj-ea"/>
              <a:buAutoNum type="ea1JpnChsDbPeriod"/>
            </a:pPr>
            <a:endParaRPr lang="zh-CN" altLang="en-US" dirty="0"/>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a:t>
            </a:fld>
            <a:r>
              <a:rPr lang="zh-CN" altLang="en-US" smtClean="0"/>
              <a:t>页</a:t>
            </a:r>
            <a:endParaRPr lang="zh-CN" altLang="en-US" dirty="0"/>
          </a:p>
        </p:txBody>
      </p:sp>
    </p:spTree>
    <p:extLst>
      <p:ext uri="{BB962C8B-B14F-4D97-AF65-F5344CB8AC3E}">
        <p14:creationId xmlns:p14="http://schemas.microsoft.com/office/powerpoint/2010/main" val="2471920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229600" cy="864096"/>
          </a:xfrm>
        </p:spPr>
        <p:txBody>
          <a:bodyPr/>
          <a:lstStyle/>
          <a:p>
            <a:pPr marL="0" indent="0" algn="ctr">
              <a:buNone/>
            </a:pPr>
            <a:r>
              <a:rPr lang="zh-CN" altLang="en-US" dirty="0" smtClean="0">
                <a:latin typeface="黑体" panose="02010609060101010101" pitchFamily="49" charset="-122"/>
                <a:ea typeface="黑体" panose="02010609060101010101" pitchFamily="49" charset="-122"/>
              </a:rPr>
              <a:t>（二）应用需求</a:t>
            </a:r>
            <a:endParaRPr lang="en-US" altLang="zh-CN"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30</a:t>
            </a:fld>
            <a:r>
              <a:rPr lang="zh-CN" altLang="en-US" smtClean="0"/>
              <a:t>页</a:t>
            </a:r>
            <a:endParaRPr lang="zh-CN" altLang="en-US" dirty="0"/>
          </a:p>
        </p:txBody>
      </p:sp>
    </p:spTree>
    <p:extLst>
      <p:ext uri="{BB962C8B-B14F-4D97-AF65-F5344CB8AC3E}">
        <p14:creationId xmlns:p14="http://schemas.microsoft.com/office/powerpoint/2010/main" val="4015357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2015</a:t>
            </a:r>
            <a:r>
              <a:rPr lang="zh-CN" altLang="en-US" sz="3600" dirty="0" smtClean="0"/>
              <a:t>年中央部委应用系统需求</a:t>
            </a:r>
            <a:endParaRPr lang="zh-CN" altLang="en-US" sz="3600" dirty="0"/>
          </a:p>
        </p:txBody>
      </p:sp>
      <p:sp>
        <p:nvSpPr>
          <p:cNvPr id="3" name="内容占位符 2"/>
          <p:cNvSpPr>
            <a:spLocks noGrp="1"/>
          </p:cNvSpPr>
          <p:nvPr>
            <p:ph idx="1"/>
          </p:nvPr>
        </p:nvSpPr>
        <p:spPr>
          <a:xfrm>
            <a:off x="457200" y="1268760"/>
            <a:ext cx="8229600" cy="5589240"/>
          </a:xfrm>
        </p:spPr>
        <p:txBody>
          <a:bodyPr/>
          <a:lstStyle/>
          <a:p>
            <a:pPr>
              <a:lnSpc>
                <a:spcPct val="150000"/>
              </a:lnSpc>
            </a:pPr>
            <a:r>
              <a:rPr lang="zh-CN" altLang="en-US" sz="2800" dirty="0" smtClean="0">
                <a:latin typeface="黑体" panose="02010609060101010101" pitchFamily="49" charset="-122"/>
                <a:ea typeface="黑体" panose="02010609060101010101" pitchFamily="49" charset="-122"/>
              </a:rPr>
              <a:t>国家发改委价格监督与反垄断局</a:t>
            </a:r>
            <a:r>
              <a:rPr lang="en-US" altLang="zh-CN"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12358</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价格举报</a:t>
            </a:r>
            <a:r>
              <a:rPr lang="zh-CN" altLang="en-US"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管理信息</a:t>
            </a:r>
            <a:r>
              <a:rPr lang="zh-CN" altLang="zh-CN"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系统</a:t>
            </a:r>
            <a:endParaRPr lang="en-US" altLang="zh-CN"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lvl="1">
              <a:lnSpc>
                <a:spcPct val="150000"/>
              </a:lnSpc>
            </a:pPr>
            <a:r>
              <a:rPr lang="en-US" altLang="zh-CN" sz="2400" dirty="0" smtClean="0">
                <a:latin typeface="黑体" panose="02010609060101010101" pitchFamily="49" charset="-122"/>
                <a:ea typeface="黑体" panose="02010609060101010101" pitchFamily="49" charset="-122"/>
              </a:rPr>
              <a:t>2014</a:t>
            </a:r>
            <a:r>
              <a:rPr lang="zh-CN" altLang="en-US" sz="2400" dirty="0" smtClean="0">
                <a:latin typeface="黑体" panose="02010609060101010101" pitchFamily="49" charset="-122"/>
                <a:ea typeface="黑体" panose="02010609060101010101" pitchFamily="49" charset="-122"/>
              </a:rPr>
              <a:t>年</a:t>
            </a:r>
            <a:r>
              <a:rPr lang="en-US" altLang="zh-CN" sz="2400" dirty="0" smtClean="0">
                <a:latin typeface="黑体" panose="02010609060101010101" pitchFamily="49" charset="-122"/>
                <a:ea typeface="黑体" panose="02010609060101010101" pitchFamily="49" charset="-122"/>
              </a:rPr>
              <a:t>12</a:t>
            </a:r>
            <a:r>
              <a:rPr lang="zh-CN" altLang="en-US" sz="2400" dirty="0">
                <a:latin typeface="黑体" panose="02010609060101010101" pitchFamily="49" charset="-122"/>
                <a:ea typeface="黑体" panose="02010609060101010101" pitchFamily="49" charset="-122"/>
              </a:rPr>
              <a:t>月份一</a:t>
            </a:r>
            <a:r>
              <a:rPr lang="zh-CN" altLang="en-US" sz="2400" dirty="0" smtClean="0">
                <a:latin typeface="黑体" panose="02010609060101010101" pitchFamily="49" charset="-122"/>
                <a:ea typeface="黑体" panose="02010609060101010101" pitchFamily="49" charset="-122"/>
              </a:rPr>
              <a:t>期已投产运行，全国发放证书</a:t>
            </a:r>
            <a:r>
              <a:rPr lang="en-US" altLang="zh-CN" sz="2400" dirty="0" smtClean="0">
                <a:latin typeface="黑体" panose="02010609060101010101" pitchFamily="49" charset="-122"/>
                <a:ea typeface="黑体" panose="02010609060101010101" pitchFamily="49" charset="-122"/>
              </a:rPr>
              <a:t>1.28</a:t>
            </a:r>
            <a:r>
              <a:rPr lang="zh-CN" altLang="en-US" sz="2400" dirty="0" smtClean="0">
                <a:latin typeface="黑体" panose="02010609060101010101" pitchFamily="49" charset="-122"/>
                <a:ea typeface="黑体" panose="02010609060101010101" pitchFamily="49" charset="-122"/>
              </a:rPr>
              <a:t>万张。</a:t>
            </a:r>
            <a:endParaRPr lang="en-US" altLang="zh-CN" sz="2400" dirty="0" smtClean="0">
              <a:latin typeface="黑体" panose="02010609060101010101" pitchFamily="49" charset="-122"/>
              <a:ea typeface="黑体" panose="02010609060101010101" pitchFamily="49" charset="-122"/>
            </a:endParaRPr>
          </a:p>
          <a:p>
            <a:pPr lvl="1">
              <a:lnSpc>
                <a:spcPct val="150000"/>
              </a:lnSpc>
            </a:pPr>
            <a:r>
              <a:rPr lang="zh-CN" altLang="en-US" sz="2400" dirty="0" smtClean="0">
                <a:latin typeface="黑体" panose="02010609060101010101" pitchFamily="49" charset="-122"/>
                <a:ea typeface="黑体" panose="02010609060101010101" pitchFamily="49" charset="-122"/>
              </a:rPr>
              <a:t>全国</a:t>
            </a:r>
            <a:r>
              <a:rPr lang="en-US" altLang="zh-CN" sz="24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5</a:t>
            </a:r>
            <a:r>
              <a:rPr lang="zh-CN" altLang="en-US" sz="24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万名物价系统</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工作人员，</a:t>
            </a:r>
            <a:r>
              <a:rPr lang="zh-CN" altLang="en-US" sz="2400" dirty="0">
                <a:latin typeface="黑体" panose="02010609060101010101" pitchFamily="49" charset="-122"/>
                <a:ea typeface="黑体" panose="02010609060101010101" pitchFamily="49" charset="-122"/>
              </a:rPr>
              <a:t>都要使用外网证书</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lvl="1">
              <a:lnSpc>
                <a:spcPct val="150000"/>
              </a:lnSpc>
            </a:pPr>
            <a:r>
              <a:rPr lang="en-US" altLang="zh-CN" sz="2400" dirty="0" smtClean="0">
                <a:latin typeface="黑体" panose="02010609060101010101" pitchFamily="49" charset="-122"/>
                <a:ea typeface="黑体" panose="02010609060101010101" pitchFamily="49" charset="-122"/>
              </a:rPr>
              <a:t>2015</a:t>
            </a:r>
            <a:r>
              <a:rPr lang="zh-CN" altLang="en-US" sz="2400" dirty="0" smtClean="0">
                <a:latin typeface="黑体" panose="02010609060101010101" pitchFamily="49" charset="-122"/>
                <a:ea typeface="黑体" panose="02010609060101010101" pitchFamily="49" charset="-122"/>
              </a:rPr>
              <a:t>年预计还有</a:t>
            </a:r>
            <a:r>
              <a:rPr lang="en-US" altLang="zh-CN" sz="2400" dirty="0" smtClean="0">
                <a:latin typeface="黑体" panose="02010609060101010101" pitchFamily="49" charset="-122"/>
                <a:ea typeface="黑体" panose="02010609060101010101" pitchFamily="49" charset="-122"/>
              </a:rPr>
              <a:t>3.8</a:t>
            </a:r>
            <a:r>
              <a:rPr lang="zh-CN" altLang="en-US" sz="2400" dirty="0" smtClean="0">
                <a:latin typeface="黑体" panose="02010609060101010101" pitchFamily="49" charset="-122"/>
                <a:ea typeface="黑体" panose="02010609060101010101" pitchFamily="49" charset="-122"/>
              </a:rPr>
              <a:t>万张证书要发放。</a:t>
            </a:r>
            <a:endParaRPr lang="en-US" altLang="zh-CN" sz="2400" dirty="0">
              <a:latin typeface="黑体" panose="02010609060101010101" pitchFamily="49" charset="-122"/>
              <a:ea typeface="黑体" panose="02010609060101010101" pitchFamily="49" charset="-122"/>
            </a:endParaRPr>
          </a:p>
          <a:p>
            <a:pPr lvl="1">
              <a:lnSpc>
                <a:spcPct val="150000"/>
              </a:lnSpc>
            </a:pPr>
            <a:endParaRPr lang="en-US" altLang="zh-CN" sz="2400" dirty="0" smtClean="0">
              <a:latin typeface="黑体" panose="02010609060101010101" pitchFamily="49" charset="-122"/>
              <a:ea typeface="黑体" panose="02010609060101010101" pitchFamily="49" charset="-122"/>
            </a:endParaRPr>
          </a:p>
          <a:p>
            <a:pPr lvl="1">
              <a:lnSpc>
                <a:spcPct val="150000"/>
              </a:lnSpc>
            </a:pPr>
            <a:endParaRPr lang="en-US" altLang="zh-CN" sz="2400" dirty="0">
              <a:latin typeface="黑体" panose="02010609060101010101" pitchFamily="49" charset="-122"/>
              <a:ea typeface="黑体" panose="02010609060101010101" pitchFamily="49" charset="-122"/>
            </a:endParaRPr>
          </a:p>
          <a:p>
            <a:pPr lvl="1">
              <a:lnSpc>
                <a:spcPct val="150000"/>
              </a:lnSpc>
            </a:pPr>
            <a:endParaRPr lang="en-US" altLang="zh-CN" dirty="0">
              <a:latin typeface="黑体" panose="02010609060101010101" pitchFamily="49" charset="-122"/>
              <a:ea typeface="黑体" panose="02010609060101010101" pitchFamily="49" charset="-122"/>
            </a:endParaRPr>
          </a:p>
          <a:p>
            <a:pPr marL="457200" lvl="1" indent="0">
              <a:lnSpc>
                <a:spcPct val="150000"/>
              </a:lnSpc>
              <a:buNone/>
            </a:pPr>
            <a:endParaRPr lang="en-US" altLang="zh-CN" dirty="0" smtClean="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pPr>
                <a:defRPr/>
              </a:pPr>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31</a:t>
            </a:fld>
            <a:r>
              <a:rPr lang="zh-CN" altLang="en-US" smtClean="0"/>
              <a:t>页</a:t>
            </a:r>
            <a:endParaRPr lang="zh-CN" altLang="en-US" dirty="0"/>
          </a:p>
        </p:txBody>
      </p:sp>
    </p:spTree>
    <p:extLst>
      <p:ext uri="{BB962C8B-B14F-4D97-AF65-F5344CB8AC3E}">
        <p14:creationId xmlns:p14="http://schemas.microsoft.com/office/powerpoint/2010/main" val="3853655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2015</a:t>
            </a:r>
            <a:r>
              <a:rPr lang="zh-CN" altLang="en-US" sz="3600" dirty="0"/>
              <a:t>年中央部委应用系统需求</a:t>
            </a:r>
          </a:p>
        </p:txBody>
      </p:sp>
      <p:sp>
        <p:nvSpPr>
          <p:cNvPr id="3" name="内容占位符 2"/>
          <p:cNvSpPr>
            <a:spLocks noGrp="1"/>
          </p:cNvSpPr>
          <p:nvPr>
            <p:ph idx="1"/>
          </p:nvPr>
        </p:nvSpPr>
        <p:spPr>
          <a:xfrm>
            <a:off x="457200" y="1268760"/>
            <a:ext cx="8229600" cy="5589240"/>
          </a:xfrm>
        </p:spPr>
        <p:txBody>
          <a:bodyPr/>
          <a:lstStyle/>
          <a:p>
            <a:pPr>
              <a:lnSpc>
                <a:spcPct val="150000"/>
              </a:lnSpc>
            </a:pPr>
            <a:r>
              <a:rPr lang="zh-CN" altLang="zh-CN" sz="2800" dirty="0">
                <a:latin typeface="黑体" panose="02010609060101010101" pitchFamily="49" charset="-122"/>
                <a:ea typeface="黑体" panose="02010609060101010101" pitchFamily="49" charset="-122"/>
              </a:rPr>
              <a:t>国家节能中心重点用能单位能耗在线监测</a:t>
            </a:r>
            <a:r>
              <a:rPr lang="zh-CN" altLang="zh-CN" sz="2800" dirty="0" smtClean="0">
                <a:latin typeface="黑体" panose="02010609060101010101" pitchFamily="49" charset="-122"/>
                <a:ea typeface="黑体" panose="02010609060101010101" pitchFamily="49" charset="-122"/>
              </a:rPr>
              <a:t>系统</a:t>
            </a:r>
            <a:endParaRPr lang="en-US" altLang="zh-CN" sz="2800" dirty="0" smtClean="0">
              <a:latin typeface="黑体" panose="02010609060101010101" pitchFamily="49" charset="-122"/>
              <a:ea typeface="黑体" panose="02010609060101010101" pitchFamily="49" charset="-122"/>
            </a:endParaRPr>
          </a:p>
          <a:p>
            <a:pPr lvl="1">
              <a:lnSpc>
                <a:spcPct val="150000"/>
              </a:lnSpc>
            </a:pPr>
            <a:r>
              <a:rPr lang="zh-CN" altLang="en-US" sz="2400" dirty="0" smtClean="0">
                <a:latin typeface="黑体" panose="02010609060101010101" pitchFamily="49" charset="-122"/>
                <a:ea typeface="黑体" panose="02010609060101010101" pitchFamily="49" charset="-122"/>
              </a:rPr>
              <a:t>项目初设阶段，</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全国部署，全国</a:t>
            </a:r>
            <a:r>
              <a:rPr lang="en-US"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万多家</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重点用能</a:t>
            </a:r>
            <a:r>
              <a:rPr lang="zh-CN" altLang="zh-CN" sz="24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单位</a:t>
            </a:r>
            <a:r>
              <a:rPr lang="zh-CN" altLang="en-US" sz="24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en-US"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lvl="1">
              <a:lnSpc>
                <a:spcPct val="150000"/>
              </a:lnSpc>
            </a:pPr>
            <a:r>
              <a:rPr lang="zh-CN" altLang="en-US" sz="2400" dirty="0" smtClean="0">
                <a:latin typeface="黑体" panose="02010609060101010101" pitchFamily="49" charset="-122"/>
                <a:ea typeface="黑体" panose="02010609060101010101" pitchFamily="49" charset="-122"/>
              </a:rPr>
              <a:t>计划前期</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试点</a:t>
            </a:r>
            <a:r>
              <a:rPr lang="en-US"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600</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家</a:t>
            </a:r>
            <a:r>
              <a:rPr lang="zh-CN" altLang="en-US" sz="2400" dirty="0" smtClean="0">
                <a:latin typeface="黑体" panose="02010609060101010101" pitchFamily="49" charset="-122"/>
                <a:ea typeface="黑体" panose="02010609060101010101" pitchFamily="49" charset="-122"/>
              </a:rPr>
              <a:t>，涵盖</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设备和人员身份认证</a:t>
            </a:r>
            <a:r>
              <a:rPr lang="zh-CN" altLang="en-US" sz="2400" dirty="0" smtClean="0">
                <a:latin typeface="黑体" panose="02010609060101010101" pitchFamily="49" charset="-122"/>
                <a:ea typeface="黑体" panose="02010609060101010101" pitchFamily="49" charset="-122"/>
              </a:rPr>
              <a:t>，设备间的数据传输加密。</a:t>
            </a:r>
            <a:endParaRPr lang="en-US" altLang="zh-CN" sz="2400" dirty="0" smtClean="0">
              <a:latin typeface="黑体" panose="02010609060101010101" pitchFamily="49" charset="-122"/>
              <a:ea typeface="黑体" panose="02010609060101010101" pitchFamily="49" charset="-122"/>
            </a:endParaRPr>
          </a:p>
          <a:p>
            <a:pPr lvl="1">
              <a:lnSpc>
                <a:spcPct val="150000"/>
              </a:lnSpc>
            </a:pPr>
            <a:r>
              <a:rPr lang="en-US" altLang="zh-CN" sz="2400" dirty="0" smtClean="0">
                <a:latin typeface="黑体" panose="02010609060101010101" pitchFamily="49" charset="-122"/>
                <a:ea typeface="黑体" panose="02010609060101010101" pitchFamily="49" charset="-122"/>
              </a:rPr>
              <a:t>2014</a:t>
            </a:r>
            <a:r>
              <a:rPr lang="zh-CN" altLang="en-US" sz="2400" dirty="0" smtClean="0">
                <a:latin typeface="黑体" panose="02010609060101010101" pitchFamily="49" charset="-122"/>
                <a:ea typeface="黑体" panose="02010609060101010101" pitchFamily="49" charset="-122"/>
              </a:rPr>
              <a:t>年试点完成，已进入初验阶段。</a:t>
            </a:r>
            <a:endParaRPr lang="en-US" altLang="zh-CN" sz="2400" dirty="0" smtClean="0">
              <a:latin typeface="黑体" panose="02010609060101010101" pitchFamily="49" charset="-122"/>
              <a:ea typeface="黑体" panose="02010609060101010101" pitchFamily="49" charset="-122"/>
            </a:endParaRPr>
          </a:p>
          <a:p>
            <a:pPr lvl="1">
              <a:lnSpc>
                <a:spcPct val="150000"/>
              </a:lnSpc>
            </a:pPr>
            <a:endParaRPr lang="en-US" altLang="zh-CN" sz="2400" dirty="0">
              <a:latin typeface="黑体" panose="02010609060101010101" pitchFamily="49" charset="-122"/>
              <a:ea typeface="黑体" panose="02010609060101010101" pitchFamily="49" charset="-122"/>
            </a:endParaRPr>
          </a:p>
          <a:p>
            <a:pPr marL="457200" lvl="1" indent="0">
              <a:lnSpc>
                <a:spcPct val="150000"/>
              </a:lnSpc>
              <a:buNone/>
            </a:pPr>
            <a:endParaRPr lang="en-US" altLang="zh-CN" dirty="0" smtClean="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pPr>
                <a:defRPr/>
              </a:pPr>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32</a:t>
            </a:fld>
            <a:r>
              <a:rPr lang="zh-CN" altLang="en-US" smtClean="0"/>
              <a:t>页</a:t>
            </a:r>
            <a:endParaRPr lang="zh-CN" altLang="en-US" dirty="0"/>
          </a:p>
        </p:txBody>
      </p:sp>
    </p:spTree>
    <p:extLst>
      <p:ext uri="{BB962C8B-B14F-4D97-AF65-F5344CB8AC3E}">
        <p14:creationId xmlns:p14="http://schemas.microsoft.com/office/powerpoint/2010/main" val="3991431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2015</a:t>
            </a:r>
            <a:r>
              <a:rPr lang="zh-CN" altLang="en-US" dirty="0"/>
              <a:t>年中央部委应用系统需求</a:t>
            </a:r>
          </a:p>
        </p:txBody>
      </p:sp>
      <p:sp>
        <p:nvSpPr>
          <p:cNvPr id="3" name="内容占位符 2"/>
          <p:cNvSpPr>
            <a:spLocks noGrp="1"/>
          </p:cNvSpPr>
          <p:nvPr>
            <p:ph idx="1"/>
          </p:nvPr>
        </p:nvSpPr>
        <p:spPr/>
        <p:txBody>
          <a:bodyPr/>
          <a:lstStyle/>
          <a:p>
            <a:r>
              <a:rPr lang="zh-CN" altLang="en-US" dirty="0">
                <a:latin typeface="黑体" panose="02010609060101010101" pitchFamily="49" charset="-122"/>
                <a:ea typeface="黑体" panose="02010609060101010101" pitchFamily="49" charset="-122"/>
              </a:rPr>
              <a:t>投资项目并联审批系统</a:t>
            </a:r>
            <a:endParaRPr lang="en-US" altLang="zh-CN" dirty="0">
              <a:latin typeface="黑体" panose="02010609060101010101" pitchFamily="49" charset="-122"/>
              <a:ea typeface="黑体" panose="02010609060101010101" pitchFamily="49" charset="-122"/>
            </a:endParaRPr>
          </a:p>
          <a:p>
            <a:pPr lvl="1">
              <a:lnSpc>
                <a:spcPct val="150000"/>
              </a:lnSpc>
            </a:pPr>
            <a:r>
              <a:rPr lang="zh-CN" altLang="zh-CN" dirty="0" smtClean="0">
                <a:latin typeface="黑体" panose="02010609060101010101" pitchFamily="49" charset="-122"/>
                <a:ea typeface="黑体" panose="02010609060101010101" pitchFamily="49" charset="-122"/>
              </a:rPr>
              <a:t>根据《国务院办公厅关于印发精简审批事项规范中介服务实行企业投资项目网上并联核准制度工作方案的通知》</a:t>
            </a:r>
            <a:r>
              <a:rPr lang="zh-CN" altLang="zh-CN" dirty="0">
                <a:latin typeface="黑体" panose="02010609060101010101" pitchFamily="49" charset="-122"/>
                <a:ea typeface="黑体" panose="02010609060101010101" pitchFamily="49" charset="-122"/>
              </a:rPr>
              <a:t>（国办发</a:t>
            </a:r>
            <a:r>
              <a:rPr lang="en-US" altLang="zh-CN" dirty="0">
                <a:latin typeface="黑体" panose="02010609060101010101" pitchFamily="49" charset="-122"/>
                <a:ea typeface="黑体" panose="02010609060101010101" pitchFamily="49" charset="-122"/>
              </a:rPr>
              <a:t>[2014]59</a:t>
            </a:r>
            <a:r>
              <a:rPr lang="zh-CN" altLang="zh-CN" dirty="0">
                <a:latin typeface="黑体" panose="02010609060101010101" pitchFamily="49" charset="-122"/>
                <a:ea typeface="黑体" panose="02010609060101010101" pitchFamily="49" charset="-122"/>
              </a:rPr>
              <a:t>号）的要求，</a:t>
            </a:r>
            <a:r>
              <a:rPr lang="zh-CN" altLang="zh-CN" b="1" dirty="0">
                <a:solidFill>
                  <a:srgbClr val="C00000"/>
                </a:solidFill>
                <a:latin typeface="黑体" panose="02010609060101010101" pitchFamily="49" charset="-122"/>
                <a:ea typeface="黑体" panose="02010609060101010101" pitchFamily="49" charset="-122"/>
              </a:rPr>
              <a:t>依托国家电子政务外网建设部署投资项目在线审批监管平台</a:t>
            </a:r>
            <a:r>
              <a:rPr lang="zh-CN" altLang="zh-CN"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33</a:t>
            </a:fld>
            <a:r>
              <a:rPr lang="zh-CN" altLang="en-US" smtClean="0"/>
              <a:t>页</a:t>
            </a:r>
            <a:endParaRPr lang="zh-CN" altLang="en-US" dirty="0"/>
          </a:p>
        </p:txBody>
      </p:sp>
    </p:spTree>
    <p:extLst>
      <p:ext uri="{BB962C8B-B14F-4D97-AF65-F5344CB8AC3E}">
        <p14:creationId xmlns:p14="http://schemas.microsoft.com/office/powerpoint/2010/main" val="3374822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2015</a:t>
            </a:r>
            <a:r>
              <a:rPr lang="zh-CN" altLang="en-US" dirty="0"/>
              <a:t>年中央部委应用系统需求</a:t>
            </a:r>
          </a:p>
        </p:txBody>
      </p:sp>
      <p:sp>
        <p:nvSpPr>
          <p:cNvPr id="3" name="内容占位符 2"/>
          <p:cNvSpPr>
            <a:spLocks noGrp="1"/>
          </p:cNvSpPr>
          <p:nvPr>
            <p:ph idx="1"/>
          </p:nvPr>
        </p:nvSpPr>
        <p:spPr/>
        <p:txBody>
          <a:bodyPr/>
          <a:lstStyle/>
          <a:p>
            <a:r>
              <a:rPr lang="zh-CN" altLang="en-US" dirty="0">
                <a:latin typeface="黑体" panose="02010609060101010101" pitchFamily="49" charset="-122"/>
                <a:ea typeface="黑体" panose="02010609060101010101" pitchFamily="49" charset="-122"/>
              </a:rPr>
              <a:t>投资项目并联审批系统</a:t>
            </a:r>
            <a:endParaRPr lang="en-US" altLang="zh-CN" dirty="0">
              <a:latin typeface="黑体" panose="02010609060101010101" pitchFamily="49" charset="-122"/>
              <a:ea typeface="黑体" panose="02010609060101010101" pitchFamily="49" charset="-122"/>
            </a:endParaRPr>
          </a:p>
          <a:p>
            <a:pPr lvl="1">
              <a:lnSpc>
                <a:spcPct val="150000"/>
              </a:lnSpc>
            </a:pPr>
            <a:r>
              <a:rPr lang="en-US" altLang="zh-CN" sz="2400" b="1" dirty="0" smtClean="0">
                <a:solidFill>
                  <a:srgbClr val="C00000"/>
                </a:solidFill>
                <a:latin typeface="黑体" panose="02010609060101010101" pitchFamily="49" charset="-122"/>
                <a:ea typeface="黑体" panose="02010609060101010101" pitchFamily="49" charset="-122"/>
              </a:rPr>
              <a:t>2015</a:t>
            </a:r>
            <a:r>
              <a:rPr lang="zh-CN" altLang="zh-CN" sz="2400" b="1" dirty="0">
                <a:solidFill>
                  <a:srgbClr val="C00000"/>
                </a:solidFill>
                <a:latin typeface="黑体" panose="02010609060101010101" pitchFamily="49" charset="-122"/>
                <a:ea typeface="黑体" panose="02010609060101010101" pitchFamily="49" charset="-122"/>
              </a:rPr>
              <a:t>年</a:t>
            </a:r>
            <a:r>
              <a:rPr lang="en-US" altLang="zh-CN" sz="2400" b="1" dirty="0">
                <a:solidFill>
                  <a:srgbClr val="C00000"/>
                </a:solidFill>
                <a:latin typeface="黑体" panose="02010609060101010101" pitchFamily="49" charset="-122"/>
                <a:ea typeface="黑体" panose="02010609060101010101" pitchFamily="49" charset="-122"/>
              </a:rPr>
              <a:t>6</a:t>
            </a:r>
            <a:r>
              <a:rPr lang="zh-CN" altLang="zh-CN" sz="2400" b="1" dirty="0">
                <a:solidFill>
                  <a:srgbClr val="C00000"/>
                </a:solidFill>
                <a:latin typeface="黑体" panose="02010609060101010101" pitchFamily="49" charset="-122"/>
                <a:ea typeface="黑体" panose="02010609060101010101" pitchFamily="49" charset="-122"/>
              </a:rPr>
              <a:t>月初步建成</a:t>
            </a:r>
            <a:r>
              <a:rPr lang="zh-CN" altLang="zh-CN" sz="2400" dirty="0">
                <a:latin typeface="黑体" panose="02010609060101010101" pitchFamily="49" charset="-122"/>
                <a:ea typeface="黑体" panose="02010609060101010101" pitchFamily="49" charset="-122"/>
              </a:rPr>
              <a:t>跨部门在线并联审批监管平台，在中央层面实现相关部门互联互通，试行非涉密企业投资项目核准业务统一网上申报、平台受理和跨部门并联审批，尽快实现“信息共享”</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lvl="1">
              <a:lnSpc>
                <a:spcPct val="150000"/>
              </a:lnSpc>
            </a:pPr>
            <a:r>
              <a:rPr lang="en-US" altLang="zh-CN" sz="2400" b="1" dirty="0" smtClean="0">
                <a:solidFill>
                  <a:srgbClr val="C00000"/>
                </a:solidFill>
                <a:latin typeface="黑体" panose="02010609060101010101" pitchFamily="49" charset="-122"/>
                <a:ea typeface="黑体" panose="02010609060101010101" pitchFamily="49" charset="-122"/>
              </a:rPr>
              <a:t>2015</a:t>
            </a:r>
            <a:r>
              <a:rPr lang="zh-CN" altLang="zh-CN" sz="2400" b="1" dirty="0">
                <a:solidFill>
                  <a:srgbClr val="C00000"/>
                </a:solidFill>
                <a:latin typeface="黑体" panose="02010609060101010101" pitchFamily="49" charset="-122"/>
                <a:ea typeface="黑体" panose="02010609060101010101" pitchFamily="49" charset="-122"/>
              </a:rPr>
              <a:t>年</a:t>
            </a:r>
            <a:r>
              <a:rPr lang="en-US" altLang="zh-CN" sz="2400" b="1" dirty="0">
                <a:solidFill>
                  <a:srgbClr val="C00000"/>
                </a:solidFill>
                <a:latin typeface="黑体" panose="02010609060101010101" pitchFamily="49" charset="-122"/>
                <a:ea typeface="黑体" panose="02010609060101010101" pitchFamily="49" charset="-122"/>
              </a:rPr>
              <a:t>12</a:t>
            </a:r>
            <a:r>
              <a:rPr lang="zh-CN" altLang="zh-CN" sz="2400" b="1" dirty="0">
                <a:solidFill>
                  <a:srgbClr val="C00000"/>
                </a:solidFill>
                <a:latin typeface="黑体" panose="02010609060101010101" pitchFamily="49" charset="-122"/>
                <a:ea typeface="黑体" panose="02010609060101010101" pitchFamily="49" charset="-122"/>
              </a:rPr>
              <a:t>月基本实现</a:t>
            </a:r>
            <a:r>
              <a:rPr lang="zh-CN" altLang="zh-CN" sz="2400" dirty="0">
                <a:latin typeface="黑体" panose="02010609060101010101" pitchFamily="49" charset="-122"/>
                <a:ea typeface="黑体" panose="02010609060101010101" pitchFamily="49" charset="-122"/>
              </a:rPr>
              <a:t>与有关部门的在线审批监管平台</a:t>
            </a:r>
            <a:r>
              <a:rPr lang="zh-CN" altLang="zh-CN" sz="2400" b="1" dirty="0">
                <a:solidFill>
                  <a:srgbClr val="C00000"/>
                </a:solidFill>
                <a:latin typeface="黑体" panose="02010609060101010101" pitchFamily="49" charset="-122"/>
                <a:ea typeface="黑体" panose="02010609060101010101" pitchFamily="49" charset="-122"/>
              </a:rPr>
              <a:t>适时联通</a:t>
            </a:r>
            <a:r>
              <a:rPr lang="zh-CN" altLang="zh-CN" sz="2400" dirty="0">
                <a:latin typeface="黑体" panose="02010609060101010101" pitchFamily="49" charset="-122"/>
                <a:ea typeface="黑体" panose="02010609060101010101" pitchFamily="49" charset="-122"/>
              </a:rPr>
              <a:t>，与</a:t>
            </a:r>
            <a:r>
              <a:rPr lang="en-US" altLang="zh-CN" sz="2400" dirty="0">
                <a:latin typeface="黑体" panose="02010609060101010101" pitchFamily="49" charset="-122"/>
                <a:ea typeface="黑体" panose="02010609060101010101" pitchFamily="49" charset="-122"/>
              </a:rPr>
              <a:t>31</a:t>
            </a:r>
            <a:r>
              <a:rPr lang="zh-CN" altLang="zh-CN" sz="2400" dirty="0">
                <a:latin typeface="黑体" panose="02010609060101010101" pitchFamily="49" charset="-122"/>
                <a:ea typeface="黑体" panose="02010609060101010101" pitchFamily="49" charset="-122"/>
              </a:rPr>
              <a:t>个省和新疆生产建设兵团以及</a:t>
            </a:r>
            <a:r>
              <a:rPr lang="en-US" altLang="zh-CN" sz="2400" dirty="0">
                <a:latin typeface="黑体" panose="02010609060101010101" pitchFamily="49" charset="-122"/>
                <a:ea typeface="黑体" panose="02010609060101010101" pitchFamily="49" charset="-122"/>
              </a:rPr>
              <a:t>5</a:t>
            </a:r>
            <a:r>
              <a:rPr lang="zh-CN" altLang="zh-CN" sz="2400" dirty="0">
                <a:latin typeface="黑体" panose="02010609060101010101" pitchFamily="49" charset="-122"/>
                <a:ea typeface="黑体" panose="02010609060101010101" pitchFamily="49" charset="-122"/>
              </a:rPr>
              <a:t>个计划单列市的系统实现对接并开展纵向联动示范，加快实现“网上办理”。</a:t>
            </a:r>
            <a:endParaRPr lang="zh-CN" altLang="en-US" sz="24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34</a:t>
            </a:fld>
            <a:r>
              <a:rPr lang="zh-CN" altLang="en-US" smtClean="0"/>
              <a:t>页</a:t>
            </a:r>
            <a:endParaRPr lang="zh-CN" altLang="en-US" dirty="0"/>
          </a:p>
        </p:txBody>
      </p:sp>
    </p:spTree>
    <p:extLst>
      <p:ext uri="{BB962C8B-B14F-4D97-AF65-F5344CB8AC3E}">
        <p14:creationId xmlns:p14="http://schemas.microsoft.com/office/powerpoint/2010/main" val="1379832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2014</a:t>
            </a:r>
            <a:r>
              <a:rPr lang="zh-CN" altLang="en-US" sz="3600" dirty="0" smtClean="0"/>
              <a:t>年已签署协议或达成意向的项目</a:t>
            </a:r>
            <a:endParaRPr lang="zh-CN" altLang="en-US" sz="3600" dirty="0"/>
          </a:p>
        </p:txBody>
      </p:sp>
      <p:sp>
        <p:nvSpPr>
          <p:cNvPr id="3" name="内容占位符 2"/>
          <p:cNvSpPr>
            <a:spLocks noGrp="1"/>
          </p:cNvSpPr>
          <p:nvPr>
            <p:ph idx="1"/>
          </p:nvPr>
        </p:nvSpPr>
        <p:spPr>
          <a:xfrm>
            <a:off x="457200" y="1268760"/>
            <a:ext cx="8229600" cy="5589240"/>
          </a:xfrm>
        </p:spPr>
        <p:txBody>
          <a:bodyPr/>
          <a:lstStyle/>
          <a:p>
            <a:pPr>
              <a:lnSpc>
                <a:spcPct val="150000"/>
              </a:lnSpc>
            </a:pPr>
            <a:r>
              <a:rPr lang="zh-CN" altLang="zh-CN" sz="2800" dirty="0" smtClean="0">
                <a:latin typeface="黑体" panose="02010609060101010101" pitchFamily="49" charset="-122"/>
                <a:ea typeface="黑体" panose="02010609060101010101" pitchFamily="49" charset="-122"/>
              </a:rPr>
              <a:t>安全</a:t>
            </a:r>
            <a:r>
              <a:rPr lang="zh-CN" altLang="zh-CN" sz="2800" dirty="0">
                <a:latin typeface="黑体" panose="02010609060101010101" pitchFamily="49" charset="-122"/>
                <a:ea typeface="黑体" panose="02010609060101010101" pitchFamily="49" charset="-122"/>
              </a:rPr>
              <a:t>监察总局安全生产监管信息化</a:t>
            </a:r>
            <a:r>
              <a:rPr lang="zh-CN" altLang="zh-CN" sz="2800" dirty="0" smtClean="0">
                <a:latin typeface="黑体" panose="02010609060101010101" pitchFamily="49" charset="-122"/>
                <a:ea typeface="黑体" panose="02010609060101010101" pitchFamily="49" charset="-122"/>
              </a:rPr>
              <a:t>工程</a:t>
            </a:r>
            <a:endParaRPr lang="en-US" altLang="zh-CN" sz="2800" dirty="0" smtClean="0">
              <a:latin typeface="黑体" panose="02010609060101010101" pitchFamily="49" charset="-122"/>
              <a:ea typeface="黑体" panose="02010609060101010101" pitchFamily="49" charset="-122"/>
            </a:endParaRPr>
          </a:p>
          <a:p>
            <a:pPr lvl="1">
              <a:lnSpc>
                <a:spcPct val="150000"/>
              </a:lnSpc>
            </a:pPr>
            <a:r>
              <a:rPr lang="zh-CN" altLang="zh-CN" sz="2400" dirty="0" smtClean="0">
                <a:latin typeface="黑体" panose="02010609060101010101" pitchFamily="49" charset="-122"/>
                <a:ea typeface="黑体" panose="02010609060101010101" pitchFamily="49" charset="-122"/>
              </a:rPr>
              <a:t>为</a:t>
            </a:r>
            <a:r>
              <a:rPr lang="zh-CN" altLang="zh-CN" sz="2400" dirty="0">
                <a:latin typeface="黑体" panose="02010609060101010101" pitchFamily="49" charset="-122"/>
                <a:ea typeface="黑体" panose="02010609060101010101" pitchFamily="49" charset="-122"/>
              </a:rPr>
              <a:t>安全生产监管信息化</a:t>
            </a:r>
            <a:r>
              <a:rPr lang="zh-CN" altLang="zh-CN" sz="2400" dirty="0" smtClean="0">
                <a:latin typeface="黑体" panose="02010609060101010101" pitchFamily="49" charset="-122"/>
                <a:ea typeface="黑体" panose="02010609060101010101" pitchFamily="49" charset="-122"/>
              </a:rPr>
              <a:t>工程中</a:t>
            </a:r>
            <a:r>
              <a:rPr lang="zh-CN" altLang="zh-CN" sz="2400" dirty="0">
                <a:latin typeface="黑体" panose="02010609060101010101" pitchFamily="49" charset="-122"/>
                <a:ea typeface="黑体" panose="02010609060101010101" pitchFamily="49" charset="-122"/>
              </a:rPr>
              <a:t>的</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国家安全监管监察系统和信息共享与公共服务系统等业务应用的互联网用户</a:t>
            </a:r>
            <a:r>
              <a:rPr lang="zh-CN" altLang="zh-CN" sz="2400" dirty="0">
                <a:latin typeface="黑体" panose="02010609060101010101" pitchFamily="49" charset="-122"/>
                <a:ea typeface="黑体" panose="02010609060101010101" pitchFamily="49" charset="-122"/>
              </a:rPr>
              <a:t>提供基于数字证书的身份认证服务，依托政务外网电子认证服务体系实现数字证书业务的属地化管理和</a:t>
            </a:r>
            <a:r>
              <a:rPr lang="zh-CN" altLang="zh-CN" sz="2400" dirty="0" smtClean="0">
                <a:latin typeface="黑体" panose="02010609060101010101" pitchFamily="49" charset="-122"/>
                <a:ea typeface="黑体" panose="02010609060101010101" pitchFamily="49" charset="-122"/>
              </a:rPr>
              <a:t>服务。</a:t>
            </a:r>
            <a:endParaRPr lang="en-US" altLang="zh-CN" sz="2400" dirty="0" smtClean="0">
              <a:latin typeface="黑体" panose="02010609060101010101" pitchFamily="49" charset="-122"/>
              <a:ea typeface="黑体" panose="02010609060101010101" pitchFamily="49" charset="-122"/>
            </a:endParaRPr>
          </a:p>
          <a:p>
            <a:pPr marL="457200" lvl="1" indent="0">
              <a:lnSpc>
                <a:spcPct val="150000"/>
              </a:lnSpc>
              <a:buNone/>
            </a:pPr>
            <a:endParaRPr lang="en-US" altLang="zh-CN" dirty="0" smtClean="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pPr>
                <a:defRPr/>
              </a:pPr>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35</a:t>
            </a:fld>
            <a:r>
              <a:rPr lang="zh-CN" altLang="en-US" smtClean="0"/>
              <a:t>页</a:t>
            </a:r>
            <a:endParaRPr lang="zh-CN" altLang="en-US" dirty="0"/>
          </a:p>
        </p:txBody>
      </p:sp>
    </p:spTree>
    <p:extLst>
      <p:ext uri="{BB962C8B-B14F-4D97-AF65-F5344CB8AC3E}">
        <p14:creationId xmlns:p14="http://schemas.microsoft.com/office/powerpoint/2010/main" val="2673401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2014</a:t>
            </a:r>
            <a:r>
              <a:rPr lang="zh-CN" altLang="en-US" sz="3600" dirty="0" smtClean="0"/>
              <a:t>年已签署协议或达成意向的项目</a:t>
            </a:r>
            <a:endParaRPr lang="zh-CN" altLang="en-US" sz="3600" dirty="0"/>
          </a:p>
        </p:txBody>
      </p:sp>
      <p:sp>
        <p:nvSpPr>
          <p:cNvPr id="3" name="内容占位符 2"/>
          <p:cNvSpPr>
            <a:spLocks noGrp="1"/>
          </p:cNvSpPr>
          <p:nvPr>
            <p:ph idx="1"/>
          </p:nvPr>
        </p:nvSpPr>
        <p:spPr>
          <a:xfrm>
            <a:off x="457200" y="1268760"/>
            <a:ext cx="8229600" cy="5589240"/>
          </a:xfrm>
        </p:spPr>
        <p:txBody>
          <a:bodyPr/>
          <a:lstStyle/>
          <a:p>
            <a:pPr>
              <a:lnSpc>
                <a:spcPct val="150000"/>
              </a:lnSpc>
            </a:pPr>
            <a:r>
              <a:rPr lang="zh-CN" altLang="zh-CN" sz="2800" dirty="0" smtClean="0">
                <a:latin typeface="黑体" panose="02010609060101010101" pitchFamily="49" charset="-122"/>
                <a:ea typeface="黑体" panose="02010609060101010101" pitchFamily="49" charset="-122"/>
              </a:rPr>
              <a:t>安全</a:t>
            </a:r>
            <a:r>
              <a:rPr lang="zh-CN" altLang="zh-CN" sz="2800" dirty="0">
                <a:latin typeface="黑体" panose="02010609060101010101" pitchFamily="49" charset="-122"/>
                <a:ea typeface="黑体" panose="02010609060101010101" pitchFamily="49" charset="-122"/>
              </a:rPr>
              <a:t>监察总局安全生产监管信息化</a:t>
            </a:r>
            <a:r>
              <a:rPr lang="zh-CN" altLang="zh-CN" sz="2800" dirty="0" smtClean="0">
                <a:latin typeface="黑体" panose="02010609060101010101" pitchFamily="49" charset="-122"/>
                <a:ea typeface="黑体" panose="02010609060101010101" pitchFamily="49" charset="-122"/>
              </a:rPr>
              <a:t>工程</a:t>
            </a:r>
            <a:endParaRPr lang="en-US" altLang="zh-CN" sz="2800" dirty="0" smtClean="0">
              <a:latin typeface="黑体" panose="02010609060101010101" pitchFamily="49" charset="-122"/>
              <a:ea typeface="黑体" panose="02010609060101010101" pitchFamily="49" charset="-122"/>
            </a:endParaRPr>
          </a:p>
          <a:p>
            <a:pPr lvl="1">
              <a:lnSpc>
                <a:spcPct val="150000"/>
              </a:lnSpc>
            </a:pPr>
            <a:r>
              <a:rPr lang="zh-CN" altLang="zh-CN" sz="2400" dirty="0">
                <a:latin typeface="黑体" panose="02010609060101010101" pitchFamily="49" charset="-122"/>
                <a:ea typeface="黑体" panose="02010609060101010101" pitchFamily="49" charset="-122"/>
              </a:rPr>
              <a:t>国家安全监管监察系统和信息共享与公共服务系统等业务应用的互联网用户</a:t>
            </a:r>
            <a:r>
              <a:rPr lang="zh-CN" altLang="en-US" sz="2400" dirty="0" smtClean="0">
                <a:latin typeface="黑体" panose="02010609060101010101" pitchFamily="49" charset="-122"/>
                <a:ea typeface="黑体" panose="02010609060101010101" pitchFamily="49" charset="-122"/>
              </a:rPr>
              <a:t>涵盖</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五大行业，</a:t>
            </a:r>
            <a:r>
              <a:rPr lang="en-US"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80</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万家</a:t>
            </a:r>
            <a:r>
              <a:rPr lang="zh-CN" altLang="en-US" sz="2400" dirty="0" smtClean="0">
                <a:latin typeface="黑体" panose="02010609060101010101" pitchFamily="49" charset="-122"/>
                <a:ea typeface="黑体" panose="02010609060101010101" pitchFamily="49" charset="-122"/>
              </a:rPr>
              <a:t>企业用户。</a:t>
            </a:r>
            <a:endParaRPr lang="en-US" altLang="zh-CN" sz="2400" dirty="0" smtClean="0">
              <a:latin typeface="黑体" panose="02010609060101010101" pitchFamily="49" charset="-122"/>
              <a:ea typeface="黑体" panose="02010609060101010101" pitchFamily="49" charset="-122"/>
            </a:endParaRPr>
          </a:p>
          <a:p>
            <a:pPr lvl="1">
              <a:lnSpc>
                <a:spcPct val="150000"/>
              </a:lnSpc>
            </a:pPr>
            <a:r>
              <a:rPr lang="zh-CN" altLang="en-US" sz="2400" dirty="0">
                <a:latin typeface="黑体" panose="02010609060101010101" pitchFamily="49" charset="-122"/>
                <a:ea typeface="黑体" panose="02010609060101010101" pitchFamily="49" charset="-122"/>
              </a:rPr>
              <a:t>五</a:t>
            </a:r>
            <a:r>
              <a:rPr lang="zh-CN" altLang="en-US" sz="2400" dirty="0" smtClean="0">
                <a:latin typeface="黑体" panose="02010609060101010101" pitchFamily="49" charset="-122"/>
                <a:ea typeface="黑体" panose="02010609060101010101" pitchFamily="49" charset="-122"/>
              </a:rPr>
              <a:t>大行业：</a:t>
            </a:r>
            <a:r>
              <a:rPr lang="zh-CN"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煤矿、非煤矿山、危险化学品、大型工贸、烟花</a:t>
            </a:r>
            <a:r>
              <a:rPr lang="zh-CN" altLang="en-US" sz="24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爆竹。</a:t>
            </a:r>
            <a:endParaRPr lang="en-US"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lvl="1">
              <a:lnSpc>
                <a:spcPct val="150000"/>
              </a:lnSpc>
            </a:pPr>
            <a:endParaRPr lang="en-US" altLang="zh-CN" dirty="0" smtClean="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pPr>
                <a:defRPr/>
              </a:pPr>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36</a:t>
            </a:fld>
            <a:r>
              <a:rPr lang="zh-CN" altLang="en-US" smtClean="0"/>
              <a:t>页</a:t>
            </a:r>
            <a:endParaRPr lang="zh-CN" altLang="en-US" dirty="0"/>
          </a:p>
        </p:txBody>
      </p:sp>
    </p:spTree>
    <p:extLst>
      <p:ext uri="{BB962C8B-B14F-4D97-AF65-F5344CB8AC3E}">
        <p14:creationId xmlns:p14="http://schemas.microsoft.com/office/powerpoint/2010/main" val="2672759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2014</a:t>
            </a:r>
            <a:r>
              <a:rPr lang="zh-CN" altLang="en-US" sz="3600" dirty="0" smtClean="0"/>
              <a:t>年已签署协议或达成意向的项目</a:t>
            </a:r>
            <a:endParaRPr lang="zh-CN" altLang="en-US" sz="3600" dirty="0"/>
          </a:p>
        </p:txBody>
      </p:sp>
      <p:sp>
        <p:nvSpPr>
          <p:cNvPr id="3" name="内容占位符 2"/>
          <p:cNvSpPr>
            <a:spLocks noGrp="1"/>
          </p:cNvSpPr>
          <p:nvPr>
            <p:ph idx="1"/>
          </p:nvPr>
        </p:nvSpPr>
        <p:spPr>
          <a:xfrm>
            <a:off x="457200" y="1268760"/>
            <a:ext cx="8229600" cy="4968552"/>
          </a:xfrm>
        </p:spPr>
        <p:txBody>
          <a:bodyPr/>
          <a:lstStyle/>
          <a:p>
            <a:pPr>
              <a:lnSpc>
                <a:spcPct val="150000"/>
              </a:lnSpc>
            </a:pPr>
            <a:r>
              <a:rPr lang="zh-CN" altLang="zh-CN" sz="2400" dirty="0">
                <a:latin typeface="黑体" panose="02010609060101010101" pitchFamily="49" charset="-122"/>
                <a:ea typeface="黑体" panose="02010609060101010101" pitchFamily="49" charset="-122"/>
              </a:rPr>
              <a:t>质检总局将委托国家电子政务外网数字证书中心为纳入《规划》的有关项目提供基于数字证书的身份认证服务，</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依托政务外网电子认证服务体系实现数字证书业务的属地化管理和服务</a:t>
            </a:r>
            <a:r>
              <a:rPr lang="zh-CN" altLang="zh-CN" sz="2400" dirty="0">
                <a:latin typeface="黑体" panose="02010609060101010101" pitchFamily="49" charset="-122"/>
                <a:ea typeface="黑体" panose="02010609060101010101" pitchFamily="49" charset="-122"/>
              </a:rPr>
              <a:t>，提升质检系统信息安全保障能力</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a:lnSpc>
                <a:spcPct val="150000"/>
              </a:lnSpc>
            </a:pPr>
            <a:endParaRPr lang="en-US" altLang="zh-CN" sz="2400" dirty="0" smtClean="0">
              <a:latin typeface="黑体" panose="02010609060101010101" pitchFamily="49" charset="-122"/>
              <a:ea typeface="黑体" panose="02010609060101010101" pitchFamily="49" charset="-122"/>
            </a:endParaRPr>
          </a:p>
          <a:p>
            <a:pPr>
              <a:lnSpc>
                <a:spcPct val="150000"/>
              </a:lnSpc>
            </a:pPr>
            <a:r>
              <a:rPr lang="en-US" altLang="zh-CN" sz="24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6</a:t>
            </a:r>
            <a:r>
              <a:rPr lang="zh-CN" altLang="en-US" sz="24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大系统应用</a:t>
            </a:r>
            <a:r>
              <a:rPr lang="zh-CN" altLang="en-US" sz="2400" dirty="0" smtClean="0">
                <a:latin typeface="黑体" panose="02010609060101010101" pitchFamily="49" charset="-122"/>
                <a:ea typeface="黑体" panose="02010609060101010101" pitchFamily="49" charset="-122"/>
              </a:rPr>
              <a:t>。涉及</a:t>
            </a:r>
            <a:r>
              <a:rPr lang="zh-CN" altLang="zh-CN" sz="2400" dirty="0">
                <a:latin typeface="黑体" panose="02010609060101010101" pitchFamily="49" charset="-122"/>
                <a:ea typeface="黑体" panose="02010609060101010101" pitchFamily="49" charset="-122"/>
              </a:rPr>
              <a:t>食品安全监管</a:t>
            </a: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安全生产监管</a:t>
            </a: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全民健康保障</a:t>
            </a: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生态环境保护</a:t>
            </a: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信用体系建设</a:t>
            </a: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能源安全保障</a:t>
            </a:r>
            <a:r>
              <a:rPr lang="zh-CN" altLang="en-US" sz="2400" dirty="0">
                <a:latin typeface="黑体" panose="02010609060101010101" pitchFamily="49" charset="-122"/>
                <a:ea typeface="黑体" panose="02010609060101010101" pitchFamily="49" charset="-122"/>
              </a:rPr>
              <a:t>等领域。</a:t>
            </a:r>
            <a:endParaRPr lang="zh-CN" altLang="zh-CN" sz="2400" dirty="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pPr>
                <a:defRPr/>
              </a:pPr>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37</a:t>
            </a:fld>
            <a:r>
              <a:rPr lang="zh-CN" altLang="en-US" smtClean="0"/>
              <a:t>页</a:t>
            </a:r>
            <a:endParaRPr lang="zh-CN" altLang="en-US" dirty="0"/>
          </a:p>
        </p:txBody>
      </p:sp>
    </p:spTree>
    <p:extLst>
      <p:ext uri="{BB962C8B-B14F-4D97-AF65-F5344CB8AC3E}">
        <p14:creationId xmlns:p14="http://schemas.microsoft.com/office/powerpoint/2010/main" val="2998583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2014</a:t>
            </a:r>
            <a:r>
              <a:rPr lang="zh-CN" altLang="en-US" sz="3600" dirty="0"/>
              <a:t>年已签署协议或达成意向的项目</a:t>
            </a:r>
          </a:p>
        </p:txBody>
      </p:sp>
      <p:sp>
        <p:nvSpPr>
          <p:cNvPr id="3" name="内容占位符 2"/>
          <p:cNvSpPr>
            <a:spLocks noGrp="1"/>
          </p:cNvSpPr>
          <p:nvPr>
            <p:ph idx="1"/>
          </p:nvPr>
        </p:nvSpPr>
        <p:spPr/>
        <p:txBody>
          <a:bodyPr/>
          <a:lstStyle/>
          <a:p>
            <a:pPr>
              <a:lnSpc>
                <a:spcPct val="150000"/>
              </a:lnSpc>
            </a:pPr>
            <a:r>
              <a:rPr lang="zh-CN" altLang="zh-CN" dirty="0" smtClean="0">
                <a:latin typeface="黑体" panose="02010609060101010101" pitchFamily="49" charset="-122"/>
                <a:ea typeface="黑体" panose="02010609060101010101" pitchFamily="49" charset="-122"/>
              </a:rPr>
              <a:t>国家</a:t>
            </a:r>
            <a:r>
              <a:rPr lang="zh-CN" altLang="zh-CN" dirty="0">
                <a:latin typeface="黑体" panose="02010609060101010101" pitchFamily="49" charset="-122"/>
                <a:ea typeface="黑体" panose="02010609060101010101" pitchFamily="49" charset="-122"/>
              </a:rPr>
              <a:t>人口基础</a:t>
            </a:r>
            <a:r>
              <a:rPr lang="zh-CN" altLang="zh-CN" dirty="0" smtClean="0">
                <a:latin typeface="黑体" panose="02010609060101010101" pitchFamily="49" charset="-122"/>
                <a:ea typeface="黑体" panose="02010609060101010101" pitchFamily="49" charset="-122"/>
              </a:rPr>
              <a:t>信息库</a:t>
            </a:r>
            <a:endParaRPr lang="en-US" altLang="zh-CN" dirty="0">
              <a:latin typeface="黑体" panose="02010609060101010101" pitchFamily="49" charset="-122"/>
              <a:ea typeface="黑体" panose="02010609060101010101" pitchFamily="49" charset="-122"/>
            </a:endParaRPr>
          </a:p>
          <a:p>
            <a:pPr lvl="1">
              <a:lnSpc>
                <a:spcPct val="150000"/>
              </a:lnSpc>
            </a:pPr>
            <a:r>
              <a:rPr lang="en-US" altLang="zh-CN" dirty="0" smtClean="0">
                <a:latin typeface="黑体" panose="02010609060101010101" pitchFamily="49" charset="-122"/>
                <a:ea typeface="黑体" panose="02010609060101010101" pitchFamily="49" charset="-122"/>
              </a:rPr>
              <a:t>2013</a:t>
            </a:r>
            <a:r>
              <a:rPr lang="zh-CN" altLang="en-US" dirty="0" smtClean="0">
                <a:latin typeface="黑体" panose="02010609060101010101" pitchFamily="49" charset="-122"/>
                <a:ea typeface="黑体" panose="02010609060101010101" pitchFamily="49" charset="-122"/>
              </a:rPr>
              <a:t>年完成招标，</a:t>
            </a:r>
            <a:r>
              <a:rPr lang="en-US" altLang="zh-CN" dirty="0" smtClean="0">
                <a:latin typeface="黑体" panose="02010609060101010101" pitchFamily="49" charset="-122"/>
                <a:ea typeface="黑体" panose="02010609060101010101" pitchFamily="49" charset="-122"/>
              </a:rPr>
              <a:t>2014</a:t>
            </a:r>
            <a:r>
              <a:rPr lang="zh-CN" altLang="en-US" dirty="0" smtClean="0">
                <a:latin typeface="黑体" panose="02010609060101010101" pitchFamily="49" charset="-122"/>
                <a:ea typeface="黑体" panose="02010609060101010101" pitchFamily="49" charset="-122"/>
              </a:rPr>
              <a:t>年</a:t>
            </a:r>
            <a:r>
              <a:rPr lang="en-US" altLang="zh-CN" dirty="0" smtClean="0">
                <a:latin typeface="黑体" panose="02010609060101010101" pitchFamily="49" charset="-122"/>
                <a:ea typeface="黑体" panose="02010609060101010101" pitchFamily="49" charset="-122"/>
              </a:rPr>
              <a:t>9</a:t>
            </a:r>
            <a:r>
              <a:rPr lang="zh-CN" altLang="en-US" dirty="0" smtClean="0">
                <a:latin typeface="黑体" panose="02010609060101010101" pitchFamily="49" charset="-122"/>
                <a:ea typeface="黑体" panose="02010609060101010101" pitchFamily="49" charset="-122"/>
              </a:rPr>
              <a:t>月建设完成，</a:t>
            </a:r>
            <a:r>
              <a:rPr lang="en-US" altLang="zh-CN" dirty="0" smtClean="0">
                <a:latin typeface="黑体" panose="02010609060101010101" pitchFamily="49" charset="-122"/>
                <a:ea typeface="黑体" panose="02010609060101010101" pitchFamily="49" charset="-122"/>
              </a:rPr>
              <a:t>2015</a:t>
            </a:r>
            <a:r>
              <a:rPr lang="zh-CN" altLang="en-US" dirty="0" smtClean="0">
                <a:latin typeface="黑体" panose="02010609060101010101" pitchFamily="49" charset="-122"/>
                <a:ea typeface="黑体" panose="02010609060101010101" pitchFamily="49" charset="-122"/>
              </a:rPr>
              <a:t>年</a:t>
            </a:r>
            <a:r>
              <a:rPr lang="en-US" altLang="zh-CN" dirty="0" smtClean="0">
                <a:latin typeface="黑体" panose="02010609060101010101" pitchFamily="49" charset="-122"/>
                <a:ea typeface="黑体" panose="02010609060101010101" pitchFamily="49" charset="-122"/>
              </a:rPr>
              <a:t>3</a:t>
            </a:r>
            <a:r>
              <a:rPr lang="zh-CN" altLang="en-US" dirty="0" smtClean="0">
                <a:latin typeface="黑体" panose="02010609060101010101" pitchFamily="49" charset="-122"/>
                <a:ea typeface="黑体" panose="02010609060101010101" pitchFamily="49" charset="-122"/>
              </a:rPr>
              <a:t>月初验完成。预计需要</a:t>
            </a:r>
            <a:r>
              <a:rPr lang="en-US" altLang="zh-CN" dirty="0" smtClean="0">
                <a:latin typeface="黑体" panose="02010609060101010101" pitchFamily="49" charset="-122"/>
                <a:ea typeface="黑体" panose="02010609060101010101" pitchFamily="49" charset="-122"/>
              </a:rPr>
              <a:t>3000</a:t>
            </a:r>
            <a:r>
              <a:rPr lang="zh-CN" altLang="en-US" dirty="0" smtClean="0">
                <a:latin typeface="黑体" panose="02010609060101010101" pitchFamily="49" charset="-122"/>
                <a:ea typeface="黑体" panose="02010609060101010101" pitchFamily="49" charset="-122"/>
              </a:rPr>
              <a:t>多张证书。</a:t>
            </a:r>
            <a:endParaRPr lang="en-US" altLang="zh-CN" dirty="0" smtClean="0">
              <a:latin typeface="黑体" panose="02010609060101010101" pitchFamily="49" charset="-122"/>
              <a:ea typeface="黑体" panose="02010609060101010101" pitchFamily="49" charset="-122"/>
            </a:endParaRPr>
          </a:p>
          <a:p>
            <a:pPr>
              <a:lnSpc>
                <a:spcPct val="150000"/>
              </a:lnSpc>
            </a:pPr>
            <a:r>
              <a:rPr lang="zh-CN" altLang="zh-CN" dirty="0">
                <a:latin typeface="黑体" panose="02010609060101010101" pitchFamily="49" charset="-122"/>
                <a:ea typeface="黑体" panose="02010609060101010101" pitchFamily="49" charset="-122"/>
              </a:rPr>
              <a:t>法人和信用数据交换</a:t>
            </a:r>
            <a:r>
              <a:rPr lang="zh-CN" altLang="zh-CN" dirty="0" smtClean="0">
                <a:latin typeface="黑体" panose="02010609060101010101" pitchFamily="49" charset="-122"/>
                <a:ea typeface="黑体" panose="02010609060101010101" pitchFamily="49" charset="-122"/>
              </a:rPr>
              <a:t>平台</a:t>
            </a:r>
            <a:endParaRPr lang="en-US" altLang="zh-CN" dirty="0" smtClean="0">
              <a:latin typeface="黑体" panose="02010609060101010101" pitchFamily="49" charset="-122"/>
              <a:ea typeface="黑体" panose="02010609060101010101" pitchFamily="49" charset="-122"/>
            </a:endParaRPr>
          </a:p>
          <a:p>
            <a:pPr lvl="1">
              <a:lnSpc>
                <a:spcPct val="150000"/>
              </a:lnSpc>
            </a:pPr>
            <a:r>
              <a:rPr lang="en-US" altLang="zh-CN" dirty="0">
                <a:latin typeface="黑体" panose="02010609060101010101" pitchFamily="49" charset="-122"/>
                <a:ea typeface="黑体" panose="02010609060101010101" pitchFamily="49" charset="-122"/>
              </a:rPr>
              <a:t>2015</a:t>
            </a:r>
            <a:r>
              <a:rPr lang="zh-CN" altLang="zh-CN" dirty="0">
                <a:latin typeface="黑体" panose="02010609060101010101" pitchFamily="49" charset="-122"/>
                <a:ea typeface="黑体" panose="02010609060101010101" pitchFamily="49" charset="-122"/>
              </a:rPr>
              <a:t>年初步完成中央层面信用信息的共享与交换工作</a:t>
            </a:r>
            <a:r>
              <a:rPr lang="zh-CN" altLang="zh-CN" dirty="0" smtClean="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预计</a:t>
            </a:r>
            <a:r>
              <a:rPr lang="zh-CN" altLang="en-US" dirty="0" smtClean="0">
                <a:latin typeface="黑体" panose="02010609060101010101" pitchFamily="49" charset="-122"/>
                <a:ea typeface="黑体" panose="02010609060101010101" pitchFamily="49" charset="-122"/>
              </a:rPr>
              <a:t>需要</a:t>
            </a:r>
            <a:r>
              <a:rPr lang="en-US" altLang="zh-CN" dirty="0" smtClean="0">
                <a:latin typeface="黑体" panose="02010609060101010101" pitchFamily="49" charset="-122"/>
                <a:ea typeface="黑体" panose="02010609060101010101" pitchFamily="49" charset="-122"/>
              </a:rPr>
              <a:t>1000</a:t>
            </a:r>
            <a:r>
              <a:rPr lang="zh-CN" altLang="en-US" dirty="0" smtClean="0">
                <a:latin typeface="黑体" panose="02010609060101010101" pitchFamily="49" charset="-122"/>
                <a:ea typeface="黑体" panose="02010609060101010101" pitchFamily="49" charset="-122"/>
              </a:rPr>
              <a:t>张</a:t>
            </a:r>
            <a:r>
              <a:rPr lang="zh-CN" altLang="en-US" dirty="0">
                <a:latin typeface="黑体" panose="02010609060101010101" pitchFamily="49" charset="-122"/>
                <a:ea typeface="黑体" panose="02010609060101010101" pitchFamily="49" charset="-122"/>
              </a:rPr>
              <a:t>证书。</a:t>
            </a:r>
            <a:endParaRPr lang="en-US" altLang="zh-CN" dirty="0">
              <a:latin typeface="黑体" panose="02010609060101010101" pitchFamily="49" charset="-122"/>
              <a:ea typeface="黑体" panose="02010609060101010101" pitchFamily="49" charset="-122"/>
            </a:endParaRPr>
          </a:p>
          <a:p>
            <a:pPr lvl="1">
              <a:lnSpc>
                <a:spcPct val="150000"/>
              </a:lnSpc>
            </a:pPr>
            <a:endParaRPr lang="en-US" altLang="zh-CN" dirty="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pPr>
                <a:defRPr/>
              </a:pPr>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38</a:t>
            </a:fld>
            <a:r>
              <a:rPr lang="zh-CN" altLang="en-US" smtClean="0"/>
              <a:t>页</a:t>
            </a:r>
            <a:endParaRPr lang="zh-CN" altLang="en-US" dirty="0"/>
          </a:p>
        </p:txBody>
      </p:sp>
    </p:spTree>
    <p:extLst>
      <p:ext uri="{BB962C8B-B14F-4D97-AF65-F5344CB8AC3E}">
        <p14:creationId xmlns:p14="http://schemas.microsoft.com/office/powerpoint/2010/main" val="15323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39</a:t>
            </a:fld>
            <a:r>
              <a:rPr lang="zh-CN" altLang="en-US" smtClean="0"/>
              <a:t>页</a:t>
            </a:r>
            <a:endParaRPr lang="zh-CN" altLang="en-US" dirty="0"/>
          </a:p>
        </p:txBody>
      </p:sp>
      <p:sp>
        <p:nvSpPr>
          <p:cNvPr id="6" name="标题 1"/>
          <p:cNvSpPr>
            <a:spLocks noGrp="1"/>
          </p:cNvSpPr>
          <p:nvPr>
            <p:ph type="title"/>
          </p:nvPr>
        </p:nvSpPr>
        <p:spPr>
          <a:xfrm>
            <a:off x="467544" y="274638"/>
            <a:ext cx="8219256" cy="1066130"/>
          </a:xfrm>
        </p:spPr>
        <p:txBody>
          <a:bodyPr/>
          <a:lstStyle/>
          <a:p>
            <a:r>
              <a:rPr lang="zh-CN" altLang="en-US" sz="3600" dirty="0"/>
              <a:t>国家政策要求</a:t>
            </a:r>
          </a:p>
        </p:txBody>
      </p:sp>
      <p:sp>
        <p:nvSpPr>
          <p:cNvPr id="7" name="内容占位符 2"/>
          <p:cNvSpPr>
            <a:spLocks noGrp="1"/>
          </p:cNvSpPr>
          <p:nvPr>
            <p:ph idx="1"/>
          </p:nvPr>
        </p:nvSpPr>
        <p:spPr>
          <a:xfrm>
            <a:off x="251520" y="1340768"/>
            <a:ext cx="8568952" cy="5040560"/>
          </a:xfrm>
        </p:spPr>
        <p:txBody>
          <a:bodyPr/>
          <a:lstStyle/>
          <a:p>
            <a:pPr>
              <a:lnSpc>
                <a:spcPct val="150000"/>
              </a:lnSpc>
            </a:pPr>
            <a:r>
              <a:rPr lang="en-US" altLang="zh-CN" sz="2400" b="0" dirty="0" smtClean="0">
                <a:latin typeface="黑体" pitchFamily="2" charset="-122"/>
                <a:ea typeface="黑体" pitchFamily="2" charset="-122"/>
              </a:rPr>
              <a:t>《</a:t>
            </a:r>
            <a:r>
              <a:rPr lang="zh-CN" altLang="en-US" sz="2400" b="0" dirty="0" smtClean="0">
                <a:latin typeface="黑体" pitchFamily="2" charset="-122"/>
                <a:ea typeface="黑体" pitchFamily="2" charset="-122"/>
              </a:rPr>
              <a:t>国家发展改革委关于加强和完善国家电子政务工程建设管理的意见</a:t>
            </a:r>
            <a:r>
              <a:rPr lang="en-US" altLang="zh-CN" sz="2400" b="0" dirty="0" smtClean="0">
                <a:latin typeface="黑体" pitchFamily="2" charset="-122"/>
                <a:ea typeface="黑体" pitchFamily="2" charset="-122"/>
              </a:rPr>
              <a:t>》 </a:t>
            </a:r>
            <a:r>
              <a:rPr lang="en-US" altLang="zh-CN" sz="2400" b="0" dirty="0">
                <a:latin typeface="黑体" pitchFamily="2" charset="-122"/>
                <a:ea typeface="黑体" pitchFamily="2" charset="-122"/>
              </a:rPr>
              <a:t>》(</a:t>
            </a:r>
            <a:r>
              <a:rPr lang="zh-CN" altLang="zh-CN" sz="2400" b="0" dirty="0">
                <a:latin typeface="黑体" pitchFamily="2" charset="-122"/>
                <a:ea typeface="黑体" pitchFamily="2" charset="-122"/>
              </a:rPr>
              <a:t>发改高技【</a:t>
            </a:r>
            <a:r>
              <a:rPr lang="en-US" altLang="zh-CN" sz="2400" b="0" dirty="0" smtClean="0">
                <a:latin typeface="黑体" pitchFamily="2" charset="-122"/>
                <a:ea typeface="黑体" pitchFamily="2" charset="-122"/>
              </a:rPr>
              <a:t>2013</a:t>
            </a:r>
            <a:r>
              <a:rPr lang="zh-CN" altLang="zh-CN" sz="2400" b="0" dirty="0" smtClean="0">
                <a:latin typeface="黑体" pitchFamily="2" charset="-122"/>
                <a:ea typeface="黑体" pitchFamily="2" charset="-122"/>
              </a:rPr>
              <a:t>】</a:t>
            </a:r>
            <a:r>
              <a:rPr lang="en-US" altLang="zh-CN" sz="2400" b="0" dirty="0" smtClean="0">
                <a:latin typeface="黑体" pitchFamily="2" charset="-122"/>
                <a:ea typeface="黑体" pitchFamily="2" charset="-122"/>
              </a:rPr>
              <a:t>266</a:t>
            </a:r>
            <a:r>
              <a:rPr lang="zh-CN" altLang="en-US" sz="2400" b="0" dirty="0" smtClean="0">
                <a:latin typeface="黑体" pitchFamily="2" charset="-122"/>
                <a:ea typeface="黑体" pitchFamily="2" charset="-122"/>
              </a:rPr>
              <a:t>号</a:t>
            </a:r>
            <a:r>
              <a:rPr lang="zh-CN" altLang="en-US" sz="2400" dirty="0" smtClean="0">
                <a:latin typeface="黑体" pitchFamily="2" charset="-122"/>
                <a:ea typeface="黑体" pitchFamily="2" charset="-122"/>
              </a:rPr>
              <a:t>）</a:t>
            </a:r>
            <a:endParaRPr lang="en-US" altLang="zh-CN" sz="2400" b="0" dirty="0">
              <a:solidFill>
                <a:srgbClr val="FF0000"/>
              </a:solidFill>
              <a:latin typeface="黑体" pitchFamily="2" charset="-122"/>
              <a:ea typeface="黑体" pitchFamily="2" charset="-122"/>
            </a:endParaRPr>
          </a:p>
          <a:p>
            <a:pPr lvl="1">
              <a:lnSpc>
                <a:spcPct val="150000"/>
              </a:lnSpc>
            </a:pPr>
            <a:r>
              <a:rPr lang="zh-CN" altLang="en-US" sz="2000" b="0" dirty="0">
                <a:latin typeface="黑体" pitchFamily="2" charset="-122"/>
                <a:ea typeface="黑体" pitchFamily="2" charset="-122"/>
              </a:rPr>
              <a:t>统一使用国家网络信任服务设施。</a:t>
            </a:r>
            <a:r>
              <a:rPr lang="en-US" altLang="zh-CN" sz="2000" b="0" dirty="0">
                <a:latin typeface="黑体" pitchFamily="2" charset="-122"/>
                <a:ea typeface="黑体" pitchFamily="2" charset="-122"/>
              </a:rPr>
              <a:t>…</a:t>
            </a:r>
            <a:r>
              <a:rPr lang="zh-CN" altLang="en-US" sz="2000" dirty="0">
                <a:latin typeface="黑体" pitchFamily="2" charset="-122"/>
                <a:ea typeface="黑体" pitchFamily="2" charset="-122"/>
              </a:rPr>
              <a:t>部署在国家电子政务外网上的业务应用</a:t>
            </a:r>
            <a:r>
              <a:rPr lang="zh-CN" altLang="en-US" b="1" dirty="0">
                <a:solidFill>
                  <a:srgbClr val="C00000"/>
                </a:solidFill>
                <a:effectLst>
                  <a:outerShdw blurRad="38100" dist="38100" dir="2700000" algn="tl">
                    <a:srgbClr val="000000">
                      <a:alpha val="43137"/>
                    </a:srgbClr>
                  </a:outerShdw>
                </a:effectLst>
                <a:latin typeface="黑体" pitchFamily="2" charset="-122"/>
                <a:ea typeface="黑体" pitchFamily="2" charset="-122"/>
              </a:rPr>
              <a:t>要统一使用电子政务外网平台提供的信任服务设施</a:t>
            </a:r>
            <a:r>
              <a:rPr lang="zh-CN" altLang="en-US" sz="2000" b="0" dirty="0">
                <a:solidFill>
                  <a:srgbClr val="C00000"/>
                </a:solidFill>
                <a:latin typeface="黑体" pitchFamily="2" charset="-122"/>
                <a:ea typeface="黑体" pitchFamily="2" charset="-122"/>
              </a:rPr>
              <a:t>。</a:t>
            </a:r>
            <a:r>
              <a:rPr lang="zh-CN" altLang="en-US" sz="2000" b="0" dirty="0">
                <a:latin typeface="黑体" pitchFamily="2" charset="-122"/>
                <a:ea typeface="黑体" pitchFamily="2" charset="-122"/>
              </a:rPr>
              <a:t>已建和新建的电子政务项目，有关部门</a:t>
            </a:r>
            <a:r>
              <a:rPr lang="zh-CN" altLang="en-US" sz="2000" b="0" dirty="0" smtClean="0">
                <a:latin typeface="黑体" pitchFamily="2" charset="-122"/>
                <a:ea typeface="黑体" pitchFamily="2" charset="-122"/>
              </a:rPr>
              <a:t>要</a:t>
            </a:r>
            <a:r>
              <a:rPr lang="zh-CN" altLang="en-US" b="1" dirty="0">
                <a:solidFill>
                  <a:srgbClr val="C00000"/>
                </a:solidFill>
                <a:effectLst>
                  <a:outerShdw blurRad="38100" dist="38100" dir="2700000" algn="tl">
                    <a:srgbClr val="000000">
                      <a:alpha val="43137"/>
                    </a:srgbClr>
                  </a:outerShdw>
                </a:effectLst>
                <a:latin typeface="黑体" pitchFamily="2" charset="-122"/>
                <a:ea typeface="黑体" pitchFamily="2" charset="-122"/>
              </a:rPr>
              <a:t>同步使用国家电子政务内网和国家电子政务外网平台提供的信任服务</a:t>
            </a:r>
            <a:r>
              <a:rPr lang="zh-CN" altLang="en-US" b="1" dirty="0" smtClean="0">
                <a:solidFill>
                  <a:srgbClr val="C00000"/>
                </a:solidFill>
                <a:effectLst>
                  <a:outerShdw blurRad="38100" dist="38100" dir="2700000" algn="tl">
                    <a:srgbClr val="000000">
                      <a:alpha val="43137"/>
                    </a:srgbClr>
                  </a:outerShdw>
                </a:effectLst>
                <a:latin typeface="黑体" pitchFamily="2" charset="-122"/>
                <a:ea typeface="黑体" pitchFamily="2" charset="-122"/>
              </a:rPr>
              <a:t>设施</a:t>
            </a:r>
            <a:endParaRPr lang="en-US" altLang="zh-CN" b="1" dirty="0">
              <a:solidFill>
                <a:srgbClr val="C00000"/>
              </a:solidFill>
              <a:effectLst>
                <a:outerShdw blurRad="38100" dist="38100" dir="2700000" algn="tl">
                  <a:srgbClr val="000000">
                    <a:alpha val="43137"/>
                  </a:srgbClr>
                </a:outerShdw>
              </a:effectLst>
              <a:latin typeface="黑体" pitchFamily="2" charset="-122"/>
              <a:ea typeface="黑体" pitchFamily="2" charset="-122"/>
            </a:endParaRPr>
          </a:p>
        </p:txBody>
      </p:sp>
      <p:sp>
        <p:nvSpPr>
          <p:cNvPr id="8" name="灯片编号占位符 3"/>
          <p:cNvSpPr txBox="1">
            <a:spLocks/>
          </p:cNvSpPr>
          <p:nvPr/>
        </p:nvSpPr>
        <p:spPr>
          <a:xfrm>
            <a:off x="6553200" y="6356350"/>
            <a:ext cx="2133600" cy="365125"/>
          </a:xfrm>
          <a:prstGeom prst="rect">
            <a:avLst/>
          </a:prstGeom>
        </p:spPr>
        <p:txBody>
          <a:bodyPr vert="horz" lIns="91440" tIns="45720" rIns="91440" bIns="45720" rtlCol="0" anchor="ctr"/>
          <a:lstStyle>
            <a:defPPr>
              <a:defRPr lang="zh-CN"/>
            </a:defPPr>
            <a:lvl1pPr algn="ctr" rtl="0" fontAlgn="auto">
              <a:spcBef>
                <a:spcPts val="0"/>
              </a:spcBef>
              <a:spcAft>
                <a:spcPts val="0"/>
              </a:spcAft>
              <a:defRPr sz="1200" kern="1200">
                <a:solidFill>
                  <a:schemeClr val="tx1"/>
                </a:solidFill>
                <a:latin typeface="黑体" pitchFamily="49" charset="-122"/>
                <a:ea typeface="黑体" pitchFamily="49"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F2F25519-07AE-4062-9BB2-78063D1CEB5F}" type="slidenum">
              <a:rPr lang="zh-CN" altLang="en-US" smtClean="0"/>
              <a:pPr>
                <a:defRPr/>
              </a:pPr>
              <a:t>39</a:t>
            </a:fld>
            <a:endParaRPr lang="zh-CN" altLang="en-US"/>
          </a:p>
        </p:txBody>
      </p:sp>
    </p:spTree>
    <p:extLst>
      <p:ext uri="{BB962C8B-B14F-4D97-AF65-F5344CB8AC3E}">
        <p14:creationId xmlns:p14="http://schemas.microsoft.com/office/powerpoint/2010/main" val="462549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全国服务体系初步建成</a:t>
            </a:r>
          </a:p>
        </p:txBody>
      </p:sp>
      <p:sp>
        <p:nvSpPr>
          <p:cNvPr id="3" name="内容占位符 2"/>
          <p:cNvSpPr>
            <a:spLocks noGrp="1"/>
          </p:cNvSpPr>
          <p:nvPr>
            <p:ph idx="1"/>
          </p:nvPr>
        </p:nvSpPr>
        <p:spPr>
          <a:xfrm>
            <a:off x="457200" y="1268761"/>
            <a:ext cx="8229600" cy="864096"/>
          </a:xfrm>
        </p:spPr>
        <p:txBody>
          <a:bodyPr/>
          <a:lstStyle/>
          <a:p>
            <a:pPr marL="0" indent="0" algn="ctr">
              <a:lnSpc>
                <a:spcPct val="150000"/>
              </a:lnSpc>
              <a:buNone/>
            </a:pPr>
            <a:r>
              <a:rPr lang="zh-CN" altLang="en-US" sz="2800" dirty="0" smtClean="0">
                <a:latin typeface="黑体" panose="02010609060101010101" pitchFamily="49" charset="-122"/>
                <a:ea typeface="黑体" panose="02010609060101010101" pitchFamily="49" charset="-122"/>
              </a:rPr>
              <a:t>自</a:t>
            </a:r>
            <a:r>
              <a:rPr lang="en-US" altLang="zh-CN" sz="2800" dirty="0" smtClean="0">
                <a:latin typeface="黑体" panose="02010609060101010101" pitchFamily="49" charset="-122"/>
                <a:ea typeface="黑体" panose="02010609060101010101" pitchFamily="49" charset="-122"/>
              </a:rPr>
              <a:t>2007</a:t>
            </a:r>
            <a:r>
              <a:rPr lang="zh-CN" altLang="en-US" sz="2800" dirty="0" smtClean="0">
                <a:latin typeface="黑体" panose="02010609060101010101" pitchFamily="49" charset="-122"/>
                <a:ea typeface="黑体" panose="02010609060101010101" pitchFamily="49" charset="-122"/>
              </a:rPr>
              <a:t>年启动政务</a:t>
            </a:r>
            <a:r>
              <a:rPr lang="en-US" altLang="zh-CN" sz="2800" dirty="0" smtClean="0">
                <a:latin typeface="黑体" panose="02010609060101010101" pitchFamily="49" charset="-122"/>
                <a:ea typeface="黑体" panose="02010609060101010101" pitchFamily="49" charset="-122"/>
              </a:rPr>
              <a:t>CA</a:t>
            </a:r>
            <a:r>
              <a:rPr lang="zh-CN" altLang="en-US" sz="2800" dirty="0" smtClean="0">
                <a:latin typeface="黑体" panose="02010609060101010101" pitchFamily="49" charset="-122"/>
                <a:ea typeface="黑体" panose="02010609060101010101" pitchFamily="49" charset="-122"/>
              </a:rPr>
              <a:t>体系建设以来，政务</a:t>
            </a:r>
            <a:r>
              <a:rPr lang="en-US" altLang="zh-CN" sz="2800" dirty="0" smtClean="0">
                <a:latin typeface="黑体" panose="02010609060101010101" pitchFamily="49" charset="-122"/>
                <a:ea typeface="黑体" panose="02010609060101010101" pitchFamily="49" charset="-122"/>
              </a:rPr>
              <a:t>CA</a:t>
            </a:r>
            <a:r>
              <a:rPr lang="zh-CN" altLang="en-US" sz="2800" dirty="0" smtClean="0">
                <a:latin typeface="黑体" panose="02010609060101010101" pitchFamily="49" charset="-122"/>
                <a:ea typeface="黑体" panose="02010609060101010101" pitchFamily="49" charset="-122"/>
              </a:rPr>
              <a:t>沿着</a:t>
            </a:r>
            <a:endParaRPr lang="zh-CN" altLang="en-US" sz="28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4</a:t>
            </a:fld>
            <a:r>
              <a:rPr lang="zh-CN" altLang="en-US" smtClean="0"/>
              <a:t>页</a:t>
            </a:r>
            <a:endParaRPr lang="zh-CN" altLang="en-US" dirty="0"/>
          </a:p>
        </p:txBody>
      </p:sp>
      <p:sp>
        <p:nvSpPr>
          <p:cNvPr id="5" name="矩形 4"/>
          <p:cNvSpPr/>
          <p:nvPr/>
        </p:nvSpPr>
        <p:spPr>
          <a:xfrm>
            <a:off x="899592" y="2910488"/>
            <a:ext cx="1872208" cy="7200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基础设施</a:t>
            </a:r>
            <a:endParaRPr lang="en-US" altLang="zh-CN"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建设</a:t>
            </a:r>
          </a:p>
        </p:txBody>
      </p:sp>
      <p:sp>
        <p:nvSpPr>
          <p:cNvPr id="6" name="矩形 5"/>
          <p:cNvSpPr/>
          <p:nvPr/>
        </p:nvSpPr>
        <p:spPr>
          <a:xfrm>
            <a:off x="3563888" y="2910488"/>
            <a:ext cx="1872208"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技术和管理规范建设</a:t>
            </a:r>
          </a:p>
        </p:txBody>
      </p:sp>
      <p:sp>
        <p:nvSpPr>
          <p:cNvPr id="7" name="矩形 6"/>
          <p:cNvSpPr/>
          <p:nvPr/>
        </p:nvSpPr>
        <p:spPr>
          <a:xfrm>
            <a:off x="6300192" y="2924944"/>
            <a:ext cx="1872208" cy="7200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服务机构</a:t>
            </a:r>
            <a:endParaRPr lang="en-US" altLang="zh-CN"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建设</a:t>
            </a:r>
          </a:p>
        </p:txBody>
      </p:sp>
      <p:sp>
        <p:nvSpPr>
          <p:cNvPr id="8" name="矩形 7"/>
          <p:cNvSpPr/>
          <p:nvPr/>
        </p:nvSpPr>
        <p:spPr>
          <a:xfrm>
            <a:off x="2267744" y="4287024"/>
            <a:ext cx="1872208" cy="72008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面向用户提供证书服务</a:t>
            </a:r>
          </a:p>
        </p:txBody>
      </p:sp>
      <p:sp>
        <p:nvSpPr>
          <p:cNvPr id="9" name="矩形 8"/>
          <p:cNvSpPr/>
          <p:nvPr/>
        </p:nvSpPr>
        <p:spPr>
          <a:xfrm>
            <a:off x="4932040" y="4293096"/>
            <a:ext cx="1872208" cy="72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创新</a:t>
            </a: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证书</a:t>
            </a:r>
            <a:endPar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业务</a:t>
            </a:r>
            <a:endPar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右箭头 10"/>
          <p:cNvSpPr/>
          <p:nvPr/>
        </p:nvSpPr>
        <p:spPr>
          <a:xfrm>
            <a:off x="2771800" y="3068960"/>
            <a:ext cx="792088" cy="36004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5460308" y="3059440"/>
            <a:ext cx="792088" cy="36004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1475656" y="4509120"/>
            <a:ext cx="792088" cy="36004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4139952" y="4437112"/>
            <a:ext cx="792088" cy="36004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内容占位符 2"/>
          <p:cNvSpPr txBox="1">
            <a:spLocks/>
          </p:cNvSpPr>
          <p:nvPr/>
        </p:nvSpPr>
        <p:spPr bwMode="auto">
          <a:xfrm>
            <a:off x="609600" y="5157193"/>
            <a:ext cx="8229600" cy="129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b="1" kern="1200">
                <a:solidFill>
                  <a:schemeClr val="tx1"/>
                </a:solidFill>
                <a:latin typeface="+mn-ea"/>
                <a:ea typeface="+mn-ea"/>
                <a:cs typeface="+mn-cs"/>
              </a:defRPr>
            </a:lvl1pPr>
            <a:lvl2pPr marL="742950" indent="-285750" algn="l" rtl="0" eaLnBrk="1" fontAlgn="base" hangingPunct="1">
              <a:spcBef>
                <a:spcPct val="20000"/>
              </a:spcBef>
              <a:spcAft>
                <a:spcPct val="0"/>
              </a:spcAft>
              <a:buFont typeface="Arial" pitchFamily="34" charset="0"/>
              <a:buChar char="–"/>
              <a:defRPr sz="2800" b="0" kern="1200">
                <a:solidFill>
                  <a:schemeClr val="tx1"/>
                </a:solidFill>
                <a:latin typeface="+mn-ea"/>
                <a:ea typeface="+mn-ea"/>
                <a:cs typeface="+mn-cs"/>
              </a:defRPr>
            </a:lvl2pPr>
            <a:lvl3pPr marL="1143000" indent="-228600" algn="l" rtl="0" eaLnBrk="1" fontAlgn="base" hangingPunct="1">
              <a:spcBef>
                <a:spcPct val="20000"/>
              </a:spcBef>
              <a:spcAft>
                <a:spcPct val="0"/>
              </a:spcAft>
              <a:buFont typeface="Arial" pitchFamily="34" charset="0"/>
              <a:buChar char="•"/>
              <a:defRPr sz="2400" b="0" kern="1200">
                <a:solidFill>
                  <a:schemeClr val="tx1"/>
                </a:solidFill>
                <a:latin typeface="+mn-ea"/>
                <a:ea typeface="+mn-ea"/>
                <a:cs typeface="+mn-cs"/>
              </a:defRPr>
            </a:lvl3pPr>
            <a:lvl4pPr marL="1600200" indent="-228600" algn="l" rtl="0" eaLnBrk="1" fontAlgn="base" hangingPunct="1">
              <a:spcBef>
                <a:spcPct val="20000"/>
              </a:spcBef>
              <a:spcAft>
                <a:spcPct val="0"/>
              </a:spcAft>
              <a:buFont typeface="Arial" pitchFamily="34" charset="0"/>
              <a:buChar char="–"/>
              <a:defRPr sz="2000" b="0" kern="1200">
                <a:solidFill>
                  <a:schemeClr val="tx1"/>
                </a:solidFill>
                <a:latin typeface="+mn-ea"/>
                <a:ea typeface="+mn-ea"/>
                <a:cs typeface="+mn-cs"/>
              </a:defRPr>
            </a:lvl4pPr>
            <a:lvl5pPr marL="2057400" indent="-228600" algn="l" rtl="0" eaLnBrk="1" fontAlgn="base" hangingPunct="1">
              <a:spcBef>
                <a:spcPct val="20000"/>
              </a:spcBef>
              <a:spcAft>
                <a:spcPct val="0"/>
              </a:spcAft>
              <a:buFont typeface="Arial" pitchFamily="34" charset="0"/>
              <a:buChar char="»"/>
              <a:defRPr sz="2000" b="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2800" dirty="0" smtClean="0">
                <a:latin typeface="黑体" panose="02010609060101010101" pitchFamily="49" charset="-122"/>
                <a:ea typeface="黑体" panose="02010609060101010101" pitchFamily="49" charset="-122"/>
              </a:rPr>
              <a:t>路线</a:t>
            </a:r>
            <a:r>
              <a:rPr lang="zh-CN" altLang="en-US" sz="2800" dirty="0">
                <a:latin typeface="黑体" panose="02010609060101010101" pitchFamily="49" charset="-122"/>
                <a:ea typeface="黑体" panose="02010609060101010101" pitchFamily="49" charset="-122"/>
              </a:rPr>
              <a:t>一路走来，取得了丰硕成果。</a:t>
            </a:r>
          </a:p>
        </p:txBody>
      </p:sp>
    </p:spTree>
    <p:extLst>
      <p:ext uri="{BB962C8B-B14F-4D97-AF65-F5344CB8AC3E}">
        <p14:creationId xmlns:p14="http://schemas.microsoft.com/office/powerpoint/2010/main" val="19403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P spid="11" grpId="0" animBg="1"/>
      <p:bldP spid="12" grpId="0" animBg="1"/>
      <p:bldP spid="13" grpId="0" animBg="1"/>
      <p:bldP spid="14"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国家政策要求</a:t>
            </a:r>
          </a:p>
        </p:txBody>
      </p:sp>
      <p:sp>
        <p:nvSpPr>
          <p:cNvPr id="3" name="内容占位符 2"/>
          <p:cNvSpPr>
            <a:spLocks noGrp="1"/>
          </p:cNvSpPr>
          <p:nvPr>
            <p:ph idx="1"/>
          </p:nvPr>
        </p:nvSpPr>
        <p:spPr/>
        <p:txBody>
          <a:bodyPr/>
          <a:lstStyle/>
          <a:p>
            <a:pPr>
              <a:lnSpc>
                <a:spcPct val="150000"/>
              </a:lnSpc>
            </a:pPr>
            <a:r>
              <a:rPr lang="zh-CN" altLang="en-US" sz="2400" dirty="0">
                <a:latin typeface="黑体" panose="02010609060101010101" pitchFamily="49" charset="-122"/>
                <a:ea typeface="黑体" panose="02010609060101010101" pitchFamily="49" charset="-122"/>
              </a:rPr>
              <a:t>发改委等七部委</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关于进一步加强政务部门信息共享建设管理的指导意见</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发改高技【</a:t>
            </a:r>
            <a:r>
              <a:rPr lang="en-US" altLang="zh-CN" sz="2400" dirty="0">
                <a:latin typeface="黑体" panose="02010609060101010101" pitchFamily="49" charset="-122"/>
                <a:ea typeface="黑体" panose="02010609060101010101" pitchFamily="49" charset="-122"/>
              </a:rPr>
              <a:t>2013</a:t>
            </a:r>
            <a:r>
              <a:rPr lang="zh-CN" altLang="zh-CN"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733</a:t>
            </a:r>
            <a:r>
              <a:rPr lang="zh-CN" altLang="en-US" sz="2400" dirty="0">
                <a:latin typeface="黑体" panose="02010609060101010101" pitchFamily="49" charset="-122"/>
                <a:ea typeface="黑体" panose="02010609060101010101" pitchFamily="49" charset="-122"/>
              </a:rPr>
              <a:t>号</a:t>
            </a:r>
            <a:r>
              <a:rPr lang="en-US" altLang="zh-CN" sz="2400" dirty="0" smtClean="0">
                <a:latin typeface="黑体" panose="02010609060101010101" pitchFamily="49" charset="-122"/>
                <a:ea typeface="黑体" panose="02010609060101010101" pitchFamily="49" charset="-122"/>
              </a:rPr>
              <a:t>)</a:t>
            </a:r>
            <a:r>
              <a:rPr lang="en-US" altLang="zh-CN" sz="2400" dirty="0">
                <a:solidFill>
                  <a:srgbClr val="FF0000"/>
                </a:solidFill>
                <a:latin typeface="黑体" panose="02010609060101010101" pitchFamily="49" charset="-122"/>
                <a:ea typeface="黑体" panose="02010609060101010101" pitchFamily="49" charset="-122"/>
              </a:rPr>
              <a:t>	</a:t>
            </a:r>
          </a:p>
          <a:p>
            <a:pPr lvl="1">
              <a:lnSpc>
                <a:spcPct val="150000"/>
              </a:lnSpc>
            </a:pPr>
            <a:r>
              <a:rPr lang="zh-CN" altLang="zh-CN"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依托国家电子政务网络信任设施</a:t>
            </a:r>
            <a:r>
              <a:rPr lang="zh-CN" altLang="zh-CN" sz="24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利用有关部门和地方已建电子认证系统，为政务信息共享提供身份认证、授权管理和责任认定等安全</a:t>
            </a:r>
            <a:r>
              <a:rPr lang="zh-CN" altLang="zh-CN" sz="2000" dirty="0" smtClean="0">
                <a:latin typeface="黑体" panose="02010609060101010101" pitchFamily="49" charset="-122"/>
                <a:ea typeface="黑体" panose="02010609060101010101" pitchFamily="49" charset="-122"/>
              </a:rPr>
              <a:t>服务</a:t>
            </a:r>
            <a:endParaRPr lang="zh-CN" altLang="en-US" sz="2000" dirty="0">
              <a:latin typeface="黑体" panose="02010609060101010101" pitchFamily="49" charset="-122"/>
              <a:ea typeface="黑体" panose="02010609060101010101" pitchFamily="49" charset="-122"/>
              <a:sym typeface="Arial" charset="0"/>
            </a:endParaRPr>
          </a:p>
          <a:p>
            <a:pPr>
              <a:lnSpc>
                <a:spcPct val="150000"/>
              </a:lnSpc>
            </a:pPr>
            <a:endParaRPr lang="zh-CN" altLang="en-US" sz="2400" dirty="0">
              <a:latin typeface="黑体" panose="02010609060101010101" pitchFamily="49" charset="-122"/>
              <a:ea typeface="黑体" panose="02010609060101010101"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40</a:t>
            </a:fld>
            <a:r>
              <a:rPr lang="zh-CN" altLang="en-US" smtClean="0"/>
              <a:t>页</a:t>
            </a:r>
            <a:endParaRPr lang="zh-CN" altLang="en-US" dirty="0"/>
          </a:p>
        </p:txBody>
      </p:sp>
    </p:spTree>
    <p:extLst>
      <p:ext uri="{BB962C8B-B14F-4D97-AF65-F5344CB8AC3E}">
        <p14:creationId xmlns:p14="http://schemas.microsoft.com/office/powerpoint/2010/main" val="1212213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国家政策要求</a:t>
            </a:r>
            <a:endParaRPr lang="zh-CN" altLang="en-US" dirty="0"/>
          </a:p>
        </p:txBody>
      </p:sp>
      <p:sp>
        <p:nvSpPr>
          <p:cNvPr id="3" name="内容占位符 2"/>
          <p:cNvSpPr>
            <a:spLocks noGrp="1"/>
          </p:cNvSpPr>
          <p:nvPr>
            <p:ph idx="1"/>
          </p:nvPr>
        </p:nvSpPr>
        <p:spPr/>
        <p:txBody>
          <a:bodyPr/>
          <a:lstStyle/>
          <a:p>
            <a:r>
              <a:rPr lang="zh-CN" altLang="zh-CN" sz="2400" dirty="0">
                <a:latin typeface="黑体" panose="02010609060101010101" pitchFamily="49" charset="-122"/>
                <a:ea typeface="黑体" panose="02010609060101010101" pitchFamily="49" charset="-122"/>
              </a:rPr>
              <a:t>国办发</a:t>
            </a:r>
            <a:r>
              <a:rPr lang="en-US" altLang="zh-CN" sz="2400" dirty="0">
                <a:latin typeface="黑体" panose="02010609060101010101" pitchFamily="49" charset="-122"/>
                <a:ea typeface="黑体" panose="02010609060101010101" pitchFamily="49" charset="-122"/>
              </a:rPr>
              <a:t>[2014]66</a:t>
            </a:r>
            <a:r>
              <a:rPr lang="zh-CN" altLang="zh-CN" sz="2400" dirty="0">
                <a:latin typeface="黑体" panose="02010609060101010101" pitchFamily="49" charset="-122"/>
                <a:ea typeface="黑体" panose="02010609060101010101" pitchFamily="49" charset="-122"/>
              </a:rPr>
              <a:t>号文对政务外网提出了更高、更明确的工作要求</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lvl="1"/>
            <a:r>
              <a:rPr lang="zh-CN" altLang="zh-CN" sz="2400" dirty="0" smtClean="0">
                <a:latin typeface="黑体" panose="02010609060101010101" pitchFamily="49" charset="-122"/>
                <a:ea typeface="黑体" panose="02010609060101010101" pitchFamily="49" charset="-122"/>
              </a:rPr>
              <a:t>越来越</a:t>
            </a:r>
            <a:r>
              <a:rPr lang="zh-CN" altLang="zh-CN" sz="2400" dirty="0">
                <a:latin typeface="黑体" panose="02010609060101010101" pitchFamily="49" charset="-122"/>
                <a:ea typeface="黑体" panose="02010609060101010101" pitchFamily="49" charset="-122"/>
              </a:rPr>
              <a:t>多的政务应用将</a:t>
            </a:r>
            <a:r>
              <a:rPr lang="zh-CN" altLang="zh-CN"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向外网迁移</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lvl="1"/>
            <a:r>
              <a:rPr lang="zh-CN" altLang="zh-CN" sz="2400" dirty="0" smtClean="0">
                <a:latin typeface="黑体" panose="02010609060101010101" pitchFamily="49" charset="-122"/>
                <a:ea typeface="黑体" panose="02010609060101010101" pitchFamily="49" charset="-122"/>
              </a:rPr>
              <a:t>越来越</a:t>
            </a:r>
            <a:r>
              <a:rPr lang="zh-CN" altLang="zh-CN" sz="2400" dirty="0">
                <a:latin typeface="黑体" panose="02010609060101010101" pitchFamily="49" charset="-122"/>
                <a:ea typeface="黑体" panose="02010609060101010101" pitchFamily="49" charset="-122"/>
              </a:rPr>
              <a:t>多的政务应用需要实现</a:t>
            </a:r>
            <a:r>
              <a:rPr lang="zh-CN" altLang="zh-CN"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跨部门、跨区域的信息共享和业务协同</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lvl="1"/>
            <a:r>
              <a:rPr lang="zh-CN" altLang="zh-CN" sz="2400" dirty="0" smtClean="0">
                <a:latin typeface="黑体" panose="02010609060101010101" pitchFamily="49" charset="-122"/>
                <a:ea typeface="黑体" panose="02010609060101010101" pitchFamily="49" charset="-122"/>
              </a:rPr>
              <a:t>越来越</a:t>
            </a:r>
            <a:r>
              <a:rPr lang="zh-CN" altLang="zh-CN" sz="2400" dirty="0">
                <a:latin typeface="黑体" panose="02010609060101010101" pitchFamily="49" charset="-122"/>
                <a:ea typeface="黑体" panose="02010609060101010101" pitchFamily="49" charset="-122"/>
              </a:rPr>
              <a:t>多的政务应用将</a:t>
            </a:r>
            <a:r>
              <a:rPr lang="zh-CN" altLang="zh-CN"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面向社会公众提供服务</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lvl="1"/>
            <a:r>
              <a:rPr lang="zh-CN" altLang="zh-CN" sz="2400" dirty="0" smtClean="0">
                <a:latin typeface="黑体" panose="02010609060101010101" pitchFamily="49" charset="-122"/>
                <a:ea typeface="黑体" panose="02010609060101010101" pitchFamily="49" charset="-122"/>
              </a:rPr>
              <a:t>越来越</a:t>
            </a:r>
            <a:r>
              <a:rPr lang="zh-CN" altLang="zh-CN" sz="2400" dirty="0">
                <a:latin typeface="黑体" panose="02010609060101010101" pitchFamily="49" charset="-122"/>
                <a:ea typeface="黑体" panose="02010609060101010101" pitchFamily="49" charset="-122"/>
              </a:rPr>
              <a:t>多的政务应用需要政务外网提供</a:t>
            </a:r>
            <a:r>
              <a:rPr lang="zh-CN" altLang="zh-CN"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“最后一公里”网络安全接入</a:t>
            </a:r>
            <a:r>
              <a:rPr lang="zh-CN" altLang="zh-CN" sz="24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服务</a:t>
            </a:r>
            <a:r>
              <a:rPr lang="zh-CN" altLang="en-US" sz="2400" dirty="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r>
              <a:rPr lang="zh-CN" altLang="zh-CN" sz="2400" dirty="0" smtClean="0">
                <a:latin typeface="黑体" panose="02010609060101010101" pitchFamily="49" charset="-122"/>
                <a:ea typeface="黑体" panose="02010609060101010101" pitchFamily="49" charset="-122"/>
              </a:rPr>
              <a:t>这些</a:t>
            </a:r>
            <a:r>
              <a:rPr lang="zh-CN" altLang="zh-CN" sz="2400" dirty="0">
                <a:latin typeface="黑体" panose="02010609060101010101" pitchFamily="49" charset="-122"/>
                <a:ea typeface="黑体" panose="02010609060101010101" pitchFamily="49" charset="-122"/>
              </a:rPr>
              <a:t>都需要政务外网</a:t>
            </a:r>
            <a:r>
              <a:rPr lang="zh-CN" altLang="zh-CN" sz="24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提供统一的身份认证、访问控制和责任认定等网络信任服务</a:t>
            </a:r>
            <a:r>
              <a:rPr lang="zh-CN" altLang="zh-CN" sz="2400" dirty="0">
                <a:latin typeface="黑体" panose="02010609060101010101" pitchFamily="49" charset="-122"/>
                <a:ea typeface="黑体" panose="02010609060101010101" pitchFamily="49" charset="-122"/>
              </a:rPr>
              <a:t>，对政务</a:t>
            </a:r>
            <a:r>
              <a:rPr lang="en-US" altLang="zh-CN" sz="2400" dirty="0">
                <a:latin typeface="黑体" panose="02010609060101010101" pitchFamily="49" charset="-122"/>
                <a:ea typeface="黑体" panose="02010609060101010101" pitchFamily="49" charset="-122"/>
              </a:rPr>
              <a:t>CA</a:t>
            </a:r>
            <a:r>
              <a:rPr lang="zh-CN" altLang="zh-CN" sz="2400" dirty="0">
                <a:latin typeface="黑体" panose="02010609060101010101" pitchFamily="49" charset="-122"/>
                <a:ea typeface="黑体" panose="02010609060101010101" pitchFamily="49" charset="-122"/>
              </a:rPr>
              <a:t>提出了更高的安全保障和服务质量要求。</a:t>
            </a:r>
          </a:p>
          <a:p>
            <a:endParaRPr lang="zh-CN" altLang="en-US" sz="24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41</a:t>
            </a:fld>
            <a:r>
              <a:rPr lang="zh-CN" altLang="en-US" smtClean="0"/>
              <a:t>页</a:t>
            </a:r>
            <a:endParaRPr lang="zh-CN" altLang="en-US" dirty="0"/>
          </a:p>
        </p:txBody>
      </p:sp>
    </p:spTree>
    <p:extLst>
      <p:ext uri="{BB962C8B-B14F-4D97-AF65-F5344CB8AC3E}">
        <p14:creationId xmlns:p14="http://schemas.microsoft.com/office/powerpoint/2010/main" val="389377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国家政策要求</a:t>
            </a:r>
          </a:p>
        </p:txBody>
      </p:sp>
      <p:sp>
        <p:nvSpPr>
          <p:cNvPr id="3" name="内容占位符 2"/>
          <p:cNvSpPr>
            <a:spLocks noGrp="1"/>
          </p:cNvSpPr>
          <p:nvPr>
            <p:ph idx="1"/>
          </p:nvPr>
        </p:nvSpPr>
        <p:spPr>
          <a:xfrm>
            <a:off x="457200" y="1196752"/>
            <a:ext cx="8229600" cy="4929411"/>
          </a:xfrm>
        </p:spPr>
        <p:txBody>
          <a:bodyPr/>
          <a:lstStyle/>
          <a:p>
            <a:pPr>
              <a:lnSpc>
                <a:spcPct val="150000"/>
              </a:lnSpc>
            </a:pPr>
            <a:r>
              <a:rPr lang="zh-CN" altLang="en-US" sz="2800" dirty="0" smtClean="0">
                <a:latin typeface="黑体" panose="02010609060101010101" pitchFamily="49" charset="-122"/>
                <a:ea typeface="黑体" panose="02010609060101010101" pitchFamily="49" charset="-122"/>
              </a:rPr>
              <a:t>中办发</a:t>
            </a:r>
            <a:r>
              <a:rPr lang="en-US" altLang="zh-CN" sz="2800" dirty="0" smtClean="0">
                <a:latin typeface="黑体" panose="02010609060101010101" pitchFamily="49" charset="-122"/>
                <a:ea typeface="黑体" panose="02010609060101010101" pitchFamily="49" charset="-122"/>
              </a:rPr>
              <a:t>《</a:t>
            </a:r>
            <a:r>
              <a:rPr lang="zh-CN" altLang="en-US" sz="2800" dirty="0" smtClean="0">
                <a:latin typeface="黑体" panose="02010609060101010101" pitchFamily="49" charset="-122"/>
                <a:ea typeface="黑体" panose="02010609060101010101" pitchFamily="49" charset="-122"/>
              </a:rPr>
              <a:t>关于促进网络安全和信息化军民融合深度发展的意见</a:t>
            </a:r>
            <a:r>
              <a:rPr lang="en-US" altLang="zh-CN" sz="2800" dirty="0" smtClean="0">
                <a:latin typeface="黑体" panose="02010609060101010101" pitchFamily="49" charset="-122"/>
                <a:ea typeface="黑体" panose="02010609060101010101" pitchFamily="49" charset="-122"/>
              </a:rPr>
              <a:t>》</a:t>
            </a:r>
            <a:r>
              <a:rPr lang="zh-CN" altLang="en-US" sz="2800" dirty="0" smtClean="0">
                <a:latin typeface="黑体" panose="02010609060101010101" pitchFamily="49" charset="-122"/>
                <a:ea typeface="黑体" panose="02010609060101010101" pitchFamily="49" charset="-122"/>
              </a:rPr>
              <a:t>中办发</a:t>
            </a:r>
            <a:r>
              <a:rPr lang="en-US" altLang="zh-CN" sz="2800" dirty="0" smtClean="0">
                <a:latin typeface="黑体" panose="02010609060101010101" pitchFamily="49" charset="-122"/>
                <a:ea typeface="黑体" panose="02010609060101010101" pitchFamily="49" charset="-122"/>
              </a:rPr>
              <a:t>【2015】27</a:t>
            </a:r>
            <a:r>
              <a:rPr lang="zh-CN" altLang="en-US" sz="2800" dirty="0" smtClean="0">
                <a:latin typeface="黑体" panose="02010609060101010101" pitchFamily="49" charset="-122"/>
                <a:ea typeface="黑体" panose="02010609060101010101" pitchFamily="49" charset="-122"/>
              </a:rPr>
              <a:t>号文：</a:t>
            </a:r>
            <a:endParaRPr lang="en-US" altLang="zh-CN" sz="2800" dirty="0" smtClean="0">
              <a:latin typeface="黑体" panose="02010609060101010101" pitchFamily="49" charset="-122"/>
              <a:ea typeface="黑体" panose="02010609060101010101" pitchFamily="49" charset="-122"/>
            </a:endParaRPr>
          </a:p>
          <a:p>
            <a:pPr lvl="1">
              <a:lnSpc>
                <a:spcPct val="150000"/>
              </a:lnSpc>
            </a:pPr>
            <a:r>
              <a:rPr lang="zh-CN" altLang="en-US" dirty="0" smtClean="0">
                <a:latin typeface="黑体" panose="02010609060101010101" pitchFamily="49" charset="-122"/>
                <a:ea typeface="黑体" panose="02010609060101010101" pitchFamily="49" charset="-122"/>
              </a:rPr>
              <a:t>统筹网络可信和密码保障体系建设。</a:t>
            </a:r>
            <a:r>
              <a:rPr lang="zh-CN" altLang="en-US"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完善国家层面设备认证、授权管理和安全审计等网络信任服务手段，健全电子认证服务体系和密码保障体系</a:t>
            </a:r>
            <a:r>
              <a:rPr lang="zh-CN" altLang="en-US" dirty="0" smtClean="0">
                <a:latin typeface="黑体" panose="02010609060101010101" pitchFamily="49" charset="-122"/>
                <a:ea typeface="黑体" panose="02010609060101010101" pitchFamily="49" charset="-122"/>
              </a:rPr>
              <a:t>。在国家关键信息基础设施和党政军信息系统中必须使用国产密码的应强制使用。</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dirty="0" smtClean="0"/>
              <a:t>第</a:t>
            </a:r>
            <a:fld id="{8CBC9AEA-4C75-47FD-A55C-A7A51C4CF152}" type="slidenum">
              <a:rPr lang="zh-CN" altLang="en-US" smtClean="0"/>
              <a:pPr algn="ctr">
                <a:defRPr/>
              </a:pPr>
              <a:t>42</a:t>
            </a:fld>
            <a:r>
              <a:rPr lang="zh-CN" altLang="en-US" dirty="0" smtClean="0"/>
              <a:t>页</a:t>
            </a:r>
            <a:endParaRPr lang="zh-CN" altLang="en-US" dirty="0"/>
          </a:p>
        </p:txBody>
      </p:sp>
    </p:spTree>
    <p:extLst>
      <p:ext uri="{BB962C8B-B14F-4D97-AF65-F5344CB8AC3E}">
        <p14:creationId xmlns:p14="http://schemas.microsoft.com/office/powerpoint/2010/main" val="3011888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229600" cy="864096"/>
          </a:xfrm>
        </p:spPr>
        <p:txBody>
          <a:bodyPr/>
          <a:lstStyle/>
          <a:p>
            <a:pPr marL="571500" indent="-571500" algn="ctr">
              <a:buFont typeface="+mj-ea"/>
              <a:buAutoNum type="ea1JpnChsDbPeriod" startAt="3"/>
            </a:pPr>
            <a:r>
              <a:rPr lang="zh-CN" altLang="en-US" dirty="0">
                <a:latin typeface="黑体" panose="02010609060101010101" pitchFamily="49" charset="-122"/>
                <a:ea typeface="黑体" panose="02010609060101010101" pitchFamily="49" charset="-122"/>
              </a:rPr>
              <a:t>目标与</a:t>
            </a:r>
            <a:r>
              <a:rPr lang="zh-CN" altLang="en-US" dirty="0" smtClean="0">
                <a:latin typeface="黑体" panose="02010609060101010101" pitchFamily="49" charset="-122"/>
                <a:ea typeface="黑体" panose="02010609060101010101" pitchFamily="49" charset="-122"/>
              </a:rPr>
              <a:t>任务</a:t>
            </a:r>
            <a:endParaRPr lang="zh-CN" altLang="en-US" dirty="0"/>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43</a:t>
            </a:fld>
            <a:r>
              <a:rPr lang="zh-CN" altLang="en-US" smtClean="0"/>
              <a:t>页</a:t>
            </a:r>
            <a:endParaRPr lang="zh-CN" altLang="en-US" dirty="0"/>
          </a:p>
        </p:txBody>
      </p:sp>
    </p:spTree>
    <p:extLst>
      <p:ext uri="{BB962C8B-B14F-4D97-AF65-F5344CB8AC3E}">
        <p14:creationId xmlns:p14="http://schemas.microsoft.com/office/powerpoint/2010/main" val="1073145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工作目标</a:t>
            </a:r>
            <a:endParaRPr lang="zh-CN" altLang="en-US" dirty="0"/>
          </a:p>
        </p:txBody>
      </p:sp>
      <p:sp>
        <p:nvSpPr>
          <p:cNvPr id="3" name="内容占位符 2"/>
          <p:cNvSpPr>
            <a:spLocks noGrp="1"/>
          </p:cNvSpPr>
          <p:nvPr>
            <p:ph idx="1"/>
          </p:nvPr>
        </p:nvSpPr>
        <p:spPr/>
        <p:txBody>
          <a:bodyPr/>
          <a:lstStyle/>
          <a:p>
            <a:pPr marL="0" indent="0">
              <a:lnSpc>
                <a:spcPct val="150000"/>
              </a:lnSpc>
              <a:buNone/>
            </a:pPr>
            <a:r>
              <a:rPr lang="en-US" altLang="zh-CN" sz="2800" dirty="0" smtClean="0"/>
              <a:t>   </a:t>
            </a:r>
            <a:r>
              <a:rPr lang="zh-CN" altLang="zh-CN" sz="2800" dirty="0" smtClean="0"/>
              <a:t>经过</a:t>
            </a:r>
            <a:r>
              <a:rPr lang="zh-CN" altLang="zh-CN" sz="2800" dirty="0">
                <a:solidFill>
                  <a:srgbClr val="FF0000"/>
                </a:solidFill>
                <a:effectLst>
                  <a:outerShdw blurRad="38100" dist="38100" dir="2700000" algn="tl">
                    <a:srgbClr val="000000">
                      <a:alpha val="43137"/>
                    </a:srgbClr>
                  </a:outerShdw>
                </a:effectLst>
              </a:rPr>
              <a:t>三年</a:t>
            </a:r>
            <a:r>
              <a:rPr lang="zh-CN" altLang="zh-CN" sz="2800" dirty="0"/>
              <a:t>努力，把政务</a:t>
            </a:r>
            <a:r>
              <a:rPr lang="en-US" altLang="zh-CN" sz="2800" dirty="0"/>
              <a:t>CA</a:t>
            </a:r>
            <a:r>
              <a:rPr lang="zh-CN" altLang="zh-CN" sz="2800" dirty="0"/>
              <a:t>建成为国家级的电子政务网络信任服务基础设施，建成</a:t>
            </a:r>
            <a:r>
              <a:rPr lang="zh-CN" altLang="zh-CN" sz="2800" dirty="0" smtClean="0">
                <a:solidFill>
                  <a:srgbClr val="FF0000"/>
                </a:solidFill>
                <a:effectLst>
                  <a:outerShdw blurRad="38100" dist="38100" dir="2700000" algn="tl">
                    <a:srgbClr val="000000">
                      <a:alpha val="43137"/>
                    </a:srgbClr>
                  </a:outerShdw>
                </a:effectLst>
              </a:rPr>
              <a:t>省级全</a:t>
            </a:r>
            <a:r>
              <a:rPr lang="zh-CN" altLang="zh-CN" sz="2800" dirty="0">
                <a:solidFill>
                  <a:srgbClr val="FF0000"/>
                </a:solidFill>
                <a:effectLst>
                  <a:outerShdw blurRad="38100" dist="38100" dir="2700000" algn="tl">
                    <a:srgbClr val="000000">
                      <a:alpha val="43137"/>
                    </a:srgbClr>
                  </a:outerShdw>
                </a:effectLst>
              </a:rPr>
              <a:t>覆盖</a:t>
            </a:r>
            <a:r>
              <a:rPr lang="zh-CN" altLang="zh-CN" sz="2800" dirty="0" smtClean="0"/>
              <a:t>、</a:t>
            </a:r>
            <a:r>
              <a:rPr lang="zh-CN" altLang="en-US" sz="2800" dirty="0">
                <a:solidFill>
                  <a:srgbClr val="FF0000"/>
                </a:solidFill>
                <a:effectLst>
                  <a:outerShdw blurRad="38100" dist="38100" dir="2700000" algn="tl">
                    <a:srgbClr val="000000">
                      <a:alpha val="43137"/>
                    </a:srgbClr>
                  </a:outerShdw>
                </a:effectLst>
              </a:rPr>
              <a:t>大部分</a:t>
            </a:r>
            <a:r>
              <a:rPr lang="zh-CN" altLang="zh-CN" sz="2800" dirty="0">
                <a:solidFill>
                  <a:srgbClr val="FF0000"/>
                </a:solidFill>
                <a:effectLst>
                  <a:outerShdw blurRad="38100" dist="38100" dir="2700000" algn="tl">
                    <a:srgbClr val="000000">
                      <a:alpha val="43137"/>
                    </a:srgbClr>
                  </a:outerShdw>
                </a:effectLst>
              </a:rPr>
              <a:t>地</a:t>
            </a:r>
            <a:r>
              <a:rPr lang="zh-CN" altLang="zh-CN" sz="2800" dirty="0" smtClean="0">
                <a:solidFill>
                  <a:srgbClr val="FF0000"/>
                </a:solidFill>
                <a:effectLst>
                  <a:outerShdw blurRad="38100" dist="38100" dir="2700000" algn="tl">
                    <a:srgbClr val="000000">
                      <a:alpha val="43137"/>
                    </a:srgbClr>
                  </a:outerShdw>
                </a:effectLst>
              </a:rPr>
              <a:t>市覆盖</a:t>
            </a:r>
            <a:r>
              <a:rPr lang="zh-CN" altLang="zh-CN" sz="2800" dirty="0"/>
              <a:t>、发证容量达到</a:t>
            </a:r>
            <a:r>
              <a:rPr lang="en-US" altLang="zh-CN" sz="2800" dirty="0"/>
              <a:t>500</a:t>
            </a:r>
            <a:r>
              <a:rPr lang="zh-CN" altLang="zh-CN" sz="2800" dirty="0"/>
              <a:t>万张的电子认证服务体系，</a:t>
            </a:r>
            <a:r>
              <a:rPr lang="zh-CN" altLang="zh-CN" sz="2800" dirty="0">
                <a:solidFill>
                  <a:srgbClr val="FF0000"/>
                </a:solidFill>
                <a:effectLst>
                  <a:outerShdw blurRad="38100" dist="38100" dir="2700000" algn="tl">
                    <a:srgbClr val="000000">
                      <a:alpha val="43137"/>
                    </a:srgbClr>
                  </a:outerShdw>
                </a:effectLst>
              </a:rPr>
              <a:t>形成年发证量</a:t>
            </a:r>
            <a:r>
              <a:rPr lang="en-US" altLang="zh-CN" sz="2800" dirty="0">
                <a:solidFill>
                  <a:srgbClr val="FF0000"/>
                </a:solidFill>
                <a:effectLst>
                  <a:outerShdw blurRad="38100" dist="38100" dir="2700000" algn="tl">
                    <a:srgbClr val="000000">
                      <a:alpha val="43137"/>
                    </a:srgbClr>
                  </a:outerShdw>
                </a:effectLst>
              </a:rPr>
              <a:t>100</a:t>
            </a:r>
            <a:r>
              <a:rPr lang="zh-CN" altLang="zh-CN" sz="2800" dirty="0">
                <a:solidFill>
                  <a:srgbClr val="FF0000"/>
                </a:solidFill>
                <a:effectLst>
                  <a:outerShdw blurRad="38100" dist="38100" dir="2700000" algn="tl">
                    <a:srgbClr val="000000">
                      <a:alpha val="43137"/>
                    </a:srgbClr>
                  </a:outerShdw>
                </a:effectLst>
              </a:rPr>
              <a:t>万张的服务能力</a:t>
            </a:r>
            <a:r>
              <a:rPr lang="zh-CN" altLang="zh-CN" sz="2800" dirty="0"/>
              <a:t>，能够为政务网络空间的人员、机构、设备、应用系统、政务信息等</a:t>
            </a:r>
            <a:r>
              <a:rPr lang="zh-CN" altLang="zh-CN" sz="2800" dirty="0">
                <a:solidFill>
                  <a:srgbClr val="FF0000"/>
                </a:solidFill>
                <a:effectLst>
                  <a:outerShdw blurRad="38100" dist="38100" dir="2700000" algn="tl">
                    <a:srgbClr val="000000">
                      <a:alpha val="43137"/>
                    </a:srgbClr>
                  </a:outerShdw>
                </a:effectLst>
              </a:rPr>
              <a:t>提供跨部门、跨区域的属地化电子认证服务</a:t>
            </a:r>
            <a:r>
              <a:rPr lang="zh-CN" altLang="zh-CN" sz="2800" dirty="0"/>
              <a:t>。</a:t>
            </a:r>
          </a:p>
          <a:p>
            <a:endParaRPr lang="zh-CN" altLang="en-US" sz="2800" dirty="0"/>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44</a:t>
            </a:fld>
            <a:r>
              <a:rPr lang="zh-CN" altLang="en-US" smtClean="0"/>
              <a:t>页</a:t>
            </a:r>
            <a:endParaRPr lang="zh-CN" altLang="en-US" dirty="0"/>
          </a:p>
        </p:txBody>
      </p:sp>
    </p:spTree>
    <p:extLst>
      <p:ext uri="{BB962C8B-B14F-4D97-AF65-F5344CB8AC3E}">
        <p14:creationId xmlns:p14="http://schemas.microsoft.com/office/powerpoint/2010/main" val="3074528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229600" cy="864096"/>
          </a:xfrm>
        </p:spPr>
        <p:txBody>
          <a:bodyPr/>
          <a:lstStyle/>
          <a:p>
            <a:pPr marL="0" indent="0" algn="ctr">
              <a:buNone/>
            </a:pPr>
            <a:r>
              <a:rPr lang="zh-CN" altLang="en-US" dirty="0" smtClean="0">
                <a:latin typeface="黑体" panose="02010609060101010101" pitchFamily="49" charset="-122"/>
                <a:ea typeface="黑体" panose="02010609060101010101" pitchFamily="49" charset="-122"/>
              </a:rPr>
              <a:t>工作任务</a:t>
            </a:r>
            <a:endParaRPr lang="zh-CN" altLang="en-US" dirty="0"/>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45</a:t>
            </a:fld>
            <a:r>
              <a:rPr lang="zh-CN" altLang="en-US" smtClean="0"/>
              <a:t>页</a:t>
            </a:r>
            <a:endParaRPr lang="zh-CN" altLang="en-US" dirty="0"/>
          </a:p>
        </p:txBody>
      </p:sp>
    </p:spTree>
    <p:extLst>
      <p:ext uri="{BB962C8B-B14F-4D97-AF65-F5344CB8AC3E}">
        <p14:creationId xmlns:p14="http://schemas.microsoft.com/office/powerpoint/2010/main" val="4115089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工作任务</a:t>
            </a:r>
            <a:endParaRPr lang="zh-CN" altLang="en-US" dirty="0"/>
          </a:p>
        </p:txBody>
      </p:sp>
      <p:sp>
        <p:nvSpPr>
          <p:cNvPr id="3" name="内容占位符 2"/>
          <p:cNvSpPr>
            <a:spLocks noGrp="1"/>
          </p:cNvSpPr>
          <p:nvPr>
            <p:ph idx="1"/>
          </p:nvPr>
        </p:nvSpPr>
        <p:spPr/>
        <p:txBody>
          <a:bodyPr/>
          <a:lstStyle/>
          <a:p>
            <a:pPr marL="571500" indent="-571500">
              <a:lnSpc>
                <a:spcPct val="150000"/>
              </a:lnSpc>
              <a:buFont typeface="+mj-ea"/>
              <a:buAutoNum type="ea1JpnChsDbPeriod"/>
            </a:pPr>
            <a:r>
              <a:rPr lang="zh-CN" altLang="en-US" dirty="0" smtClean="0">
                <a:latin typeface="黑体" panose="02010609060101010101" pitchFamily="49" charset="-122"/>
                <a:ea typeface="黑体" panose="02010609060101010101" pitchFamily="49" charset="-122"/>
              </a:rPr>
              <a:t>完善认证服务体系布局</a:t>
            </a:r>
            <a:endParaRPr lang="en-US" altLang="zh-CN" dirty="0" smtClean="0">
              <a:latin typeface="黑体" panose="02010609060101010101" pitchFamily="49" charset="-122"/>
              <a:ea typeface="黑体" panose="02010609060101010101" pitchFamily="49" charset="-122"/>
            </a:endParaRPr>
          </a:p>
          <a:p>
            <a:pPr marL="571500" indent="-571500">
              <a:lnSpc>
                <a:spcPct val="150000"/>
              </a:lnSpc>
              <a:buFont typeface="+mj-ea"/>
              <a:buAutoNum type="ea1JpnChsDbPeriod"/>
            </a:pPr>
            <a:r>
              <a:rPr lang="zh-CN" altLang="en-US" dirty="0" smtClean="0">
                <a:latin typeface="黑体" panose="02010609060101010101" pitchFamily="49" charset="-122"/>
                <a:ea typeface="黑体" panose="02010609060101010101" pitchFamily="49" charset="-122"/>
              </a:rPr>
              <a:t>提升认证服务体系服务能力</a:t>
            </a:r>
            <a:endParaRPr lang="en-US" altLang="zh-CN" dirty="0" smtClean="0">
              <a:latin typeface="黑体" panose="02010609060101010101" pitchFamily="49" charset="-122"/>
              <a:ea typeface="黑体" panose="02010609060101010101" pitchFamily="49" charset="-122"/>
            </a:endParaRPr>
          </a:p>
          <a:p>
            <a:pPr marL="571500" indent="-571500">
              <a:lnSpc>
                <a:spcPct val="150000"/>
              </a:lnSpc>
              <a:buFont typeface="+mj-ea"/>
              <a:buAutoNum type="ea1JpnChsDbPeriod"/>
            </a:pPr>
            <a:r>
              <a:rPr lang="zh-CN" altLang="en-US" dirty="0" smtClean="0">
                <a:latin typeface="黑体" panose="02010609060101010101" pitchFamily="49" charset="-122"/>
                <a:ea typeface="黑体" panose="02010609060101010101" pitchFamily="49" charset="-122"/>
              </a:rPr>
              <a:t>加强认证服务体系服务质量管理</a:t>
            </a:r>
            <a:endParaRPr lang="en-US" altLang="zh-CN" dirty="0" smtClean="0">
              <a:latin typeface="黑体" panose="02010609060101010101" pitchFamily="49" charset="-122"/>
              <a:ea typeface="黑体" panose="02010609060101010101" pitchFamily="49" charset="-122"/>
            </a:endParaRPr>
          </a:p>
          <a:p>
            <a:pPr marL="571500" indent="-571500">
              <a:lnSpc>
                <a:spcPct val="150000"/>
              </a:lnSpc>
              <a:buFont typeface="+mj-ea"/>
              <a:buAutoNum type="ea1JpnChsDbPeriod"/>
            </a:pPr>
            <a:r>
              <a:rPr lang="zh-CN" altLang="en-US" dirty="0" smtClean="0">
                <a:latin typeface="黑体" panose="02010609060101010101" pitchFamily="49" charset="-122"/>
                <a:ea typeface="黑体" panose="02010609060101010101" pitchFamily="49" charset="-122"/>
              </a:rPr>
              <a:t>做好证书应用服务</a:t>
            </a:r>
            <a:endParaRPr lang="en-US" altLang="zh-CN" dirty="0" smtClean="0">
              <a:latin typeface="黑体" panose="02010609060101010101" pitchFamily="49" charset="-122"/>
              <a:ea typeface="黑体" panose="02010609060101010101" pitchFamily="49" charset="-122"/>
            </a:endParaRPr>
          </a:p>
          <a:p>
            <a:pPr marL="571500" indent="-571500">
              <a:lnSpc>
                <a:spcPct val="150000"/>
              </a:lnSpc>
              <a:buFont typeface="+mj-ea"/>
              <a:buAutoNum type="ea1JpnChsDbPeriod"/>
            </a:pPr>
            <a:r>
              <a:rPr lang="zh-CN" altLang="en-US" dirty="0">
                <a:latin typeface="黑体" panose="02010609060101010101" pitchFamily="49" charset="-122"/>
                <a:ea typeface="黑体" panose="02010609060101010101" pitchFamily="49" charset="-122"/>
              </a:rPr>
              <a:t>开展</a:t>
            </a:r>
            <a:r>
              <a:rPr lang="zh-CN" altLang="en-US" dirty="0" smtClean="0">
                <a:latin typeface="黑体" panose="02010609060101010101" pitchFamily="49" charset="-122"/>
                <a:ea typeface="黑体" panose="02010609060101010101" pitchFamily="49" charset="-122"/>
              </a:rPr>
              <a:t>证书应用</a:t>
            </a:r>
            <a:r>
              <a:rPr lang="zh-CN" altLang="en-US" dirty="0">
                <a:latin typeface="黑体" panose="02010609060101010101" pitchFamily="49" charset="-122"/>
                <a:ea typeface="黑体" panose="02010609060101010101" pitchFamily="49" charset="-122"/>
              </a:rPr>
              <a:t>创新</a:t>
            </a:r>
            <a:r>
              <a:rPr lang="zh-CN" altLang="en-US" dirty="0" smtClean="0">
                <a:latin typeface="黑体" panose="02010609060101010101" pitchFamily="49" charset="-122"/>
                <a:ea typeface="黑体" panose="02010609060101010101" pitchFamily="49" charset="-122"/>
              </a:rPr>
              <a:t>业务合作试点</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46</a:t>
            </a:fld>
            <a:r>
              <a:rPr lang="zh-CN" altLang="en-US" smtClean="0"/>
              <a:t>页</a:t>
            </a:r>
            <a:endParaRPr lang="zh-CN" altLang="en-US" dirty="0"/>
          </a:p>
        </p:txBody>
      </p:sp>
    </p:spTree>
    <p:extLst>
      <p:ext uri="{BB962C8B-B14F-4D97-AF65-F5344CB8AC3E}">
        <p14:creationId xmlns:p14="http://schemas.microsoft.com/office/powerpoint/2010/main" val="93244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完善认证服务体系</a:t>
            </a:r>
            <a:r>
              <a:rPr lang="zh-CN" altLang="en-US" dirty="0" smtClean="0"/>
              <a:t>布局</a:t>
            </a:r>
            <a:endParaRPr lang="zh-CN" altLang="en-US" dirty="0"/>
          </a:p>
        </p:txBody>
      </p:sp>
      <p:sp>
        <p:nvSpPr>
          <p:cNvPr id="3" name="内容占位符 2"/>
          <p:cNvSpPr>
            <a:spLocks noGrp="1"/>
          </p:cNvSpPr>
          <p:nvPr>
            <p:ph idx="1"/>
          </p:nvPr>
        </p:nvSpPr>
        <p:spPr/>
        <p:txBody>
          <a:bodyPr/>
          <a:lstStyle/>
          <a:p>
            <a:pPr>
              <a:lnSpc>
                <a:spcPct val="150000"/>
              </a:lnSpc>
            </a:pPr>
            <a:r>
              <a:rPr lang="zh-CN" altLang="zh-CN" dirty="0">
                <a:latin typeface="黑体" panose="02010609060101010101" pitchFamily="49" charset="-122"/>
                <a:ea typeface="黑体" panose="02010609060101010101" pitchFamily="49" charset="-122"/>
              </a:rPr>
              <a:t>完成</a:t>
            </a:r>
            <a:r>
              <a:rPr lang="zh-CN" altLang="zh-CN"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上海</a:t>
            </a:r>
            <a:r>
              <a:rPr lang="zh-CN" altLang="en-US"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、湖北、福建、广东、江苏</a:t>
            </a:r>
            <a:r>
              <a:rPr lang="zh-CN" altLang="zh-CN" dirty="0" smtClean="0">
                <a:latin typeface="黑体" panose="02010609060101010101" pitchFamily="49" charset="-122"/>
                <a:ea typeface="黑体" panose="02010609060101010101" pitchFamily="49" charset="-122"/>
              </a:rPr>
              <a:t>等</a:t>
            </a:r>
            <a:r>
              <a:rPr lang="en-US"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5</a:t>
            </a:r>
            <a:r>
              <a:rPr lang="zh-CN"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省</a:t>
            </a:r>
            <a:r>
              <a:rPr lang="zh-CN" altLang="zh-CN" dirty="0">
                <a:latin typeface="黑体" panose="02010609060101010101" pitchFamily="49" charset="-122"/>
                <a:ea typeface="黑体" panose="02010609060101010101" pitchFamily="49" charset="-122"/>
              </a:rPr>
              <a:t>注册服务机构和</a:t>
            </a:r>
            <a:r>
              <a:rPr lang="en-US"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10</a:t>
            </a:r>
            <a:r>
              <a:rPr lang="zh-CN" altLang="zh-CN"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a:t>
            </a:r>
            <a:r>
              <a:rPr lang="zh-CN" altLang="zh-CN" dirty="0">
                <a:latin typeface="黑体" panose="02010609060101010101" pitchFamily="49" charset="-122"/>
                <a:ea typeface="黑体" panose="02010609060101010101" pitchFamily="49" charset="-122"/>
              </a:rPr>
              <a:t>以上地市级注册服务点的</a:t>
            </a:r>
            <a:r>
              <a:rPr lang="zh-CN" altLang="zh-CN" dirty="0" smtClean="0">
                <a:latin typeface="黑体" panose="02010609060101010101" pitchFamily="49" charset="-122"/>
                <a:ea typeface="黑体" panose="02010609060101010101" pitchFamily="49" charset="-122"/>
              </a:rPr>
              <a:t>建设</a:t>
            </a:r>
            <a:r>
              <a:rPr lang="zh-CN" altLang="en-US"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已</a:t>
            </a:r>
            <a:r>
              <a:rPr lang="zh-CN" altLang="en-US" dirty="0" smtClean="0">
                <a:latin typeface="黑体" panose="02010609060101010101" pitchFamily="49" charset="-122"/>
                <a:ea typeface="黑体" panose="02010609060101010101" pitchFamily="49" charset="-122"/>
              </a:rPr>
              <a:t>建服务机构的省份，要求完成</a:t>
            </a:r>
            <a:r>
              <a:rPr lang="zh-CN" altLang="en-US"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至少一个</a:t>
            </a:r>
            <a:r>
              <a:rPr lang="zh-CN" altLang="zh-CN" dirty="0">
                <a:latin typeface="黑体" panose="02010609060101010101" pitchFamily="49" charset="-122"/>
                <a:ea typeface="黑体" panose="02010609060101010101" pitchFamily="49" charset="-122"/>
              </a:rPr>
              <a:t>地市级注册服务点的</a:t>
            </a:r>
            <a:r>
              <a:rPr lang="zh-CN" altLang="zh-CN" dirty="0" smtClean="0">
                <a:latin typeface="黑体" panose="02010609060101010101" pitchFamily="49" charset="-122"/>
                <a:ea typeface="黑体" panose="02010609060101010101" pitchFamily="49" charset="-122"/>
              </a:rPr>
              <a:t>建设</a:t>
            </a:r>
            <a:r>
              <a:rPr lang="zh-CN" altLang="en-US"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47</a:t>
            </a:fld>
            <a:r>
              <a:rPr lang="zh-CN" altLang="en-US" smtClean="0"/>
              <a:t>页</a:t>
            </a:r>
            <a:endParaRPr lang="zh-CN" altLang="en-US" dirty="0"/>
          </a:p>
        </p:txBody>
      </p:sp>
    </p:spTree>
    <p:extLst>
      <p:ext uri="{BB962C8B-B14F-4D97-AF65-F5344CB8AC3E}">
        <p14:creationId xmlns:p14="http://schemas.microsoft.com/office/powerpoint/2010/main" val="188051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37"/>
          <p:cNvSpPr>
            <a:spLocks noGrp="1"/>
          </p:cNvSpPr>
          <p:nvPr>
            <p:ph type="title"/>
          </p:nvPr>
        </p:nvSpPr>
        <p:spPr>
          <a:xfrm>
            <a:off x="468313" y="274638"/>
            <a:ext cx="8218487" cy="1066800"/>
          </a:xfrm>
        </p:spPr>
        <p:txBody>
          <a:bodyPr/>
          <a:lstStyle/>
          <a:p>
            <a:pPr>
              <a:defRPr/>
            </a:pPr>
            <a:r>
              <a:rPr lang="zh-CN" altLang="en-US" sz="3600" dirty="0"/>
              <a:t>完善认证服务体系布局</a:t>
            </a:r>
          </a:p>
        </p:txBody>
      </p:sp>
      <p:sp>
        <p:nvSpPr>
          <p:cNvPr id="12290" name="Freeform 5"/>
          <p:cNvSpPr>
            <a:spLocks/>
          </p:cNvSpPr>
          <p:nvPr/>
        </p:nvSpPr>
        <p:spPr bwMode="auto">
          <a:xfrm>
            <a:off x="4610100" y="5965825"/>
            <a:ext cx="336550" cy="282575"/>
          </a:xfrm>
          <a:custGeom>
            <a:avLst/>
            <a:gdLst>
              <a:gd name="T0" fmla="*/ 0 w 177"/>
              <a:gd name="T1" fmla="*/ 0 h 161"/>
              <a:gd name="T2" fmla="*/ 177 w 177"/>
              <a:gd name="T3" fmla="*/ 161 h 161"/>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T0" t="T1" r="T2" b="T3"/>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1" name="Freeform 7"/>
          <p:cNvSpPr>
            <a:spLocks/>
          </p:cNvSpPr>
          <p:nvPr/>
        </p:nvSpPr>
        <p:spPr bwMode="auto">
          <a:xfrm>
            <a:off x="5819775" y="1352550"/>
            <a:ext cx="1343025" cy="1225550"/>
          </a:xfrm>
          <a:custGeom>
            <a:avLst/>
            <a:gdLst>
              <a:gd name="T0" fmla="*/ 0 w 705"/>
              <a:gd name="T1" fmla="*/ 0 h 697"/>
              <a:gd name="T2" fmla="*/ 705 w 705"/>
              <a:gd name="T3" fmla="*/ 697 h 697"/>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T0" t="T1" r="T2" b="T3"/>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2" name="Freeform 8"/>
          <p:cNvSpPr>
            <a:spLocks/>
          </p:cNvSpPr>
          <p:nvPr/>
        </p:nvSpPr>
        <p:spPr bwMode="auto">
          <a:xfrm>
            <a:off x="5954713" y="2295525"/>
            <a:ext cx="1008062" cy="706438"/>
          </a:xfrm>
          <a:custGeom>
            <a:avLst/>
            <a:gdLst>
              <a:gd name="T0" fmla="*/ 0 w 529"/>
              <a:gd name="T1" fmla="*/ 0 h 401"/>
              <a:gd name="T2" fmla="*/ 529 w 529"/>
              <a:gd name="T3" fmla="*/ 401 h 401"/>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T0" t="T1" r="T2" b="T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3" name="Freeform 9"/>
          <p:cNvSpPr>
            <a:spLocks/>
          </p:cNvSpPr>
          <p:nvPr/>
        </p:nvSpPr>
        <p:spPr bwMode="auto">
          <a:xfrm>
            <a:off x="5741988" y="2687638"/>
            <a:ext cx="719137" cy="693737"/>
          </a:xfrm>
          <a:custGeom>
            <a:avLst/>
            <a:gdLst>
              <a:gd name="T0" fmla="*/ 0 w 377"/>
              <a:gd name="T1" fmla="*/ 0 h 393"/>
              <a:gd name="T2" fmla="*/ 377 w 377"/>
              <a:gd name="T3" fmla="*/ 393 h 393"/>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T0" t="T1" r="T2" b="T3"/>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7030A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4" name="Freeform 10"/>
          <p:cNvSpPr>
            <a:spLocks/>
          </p:cNvSpPr>
          <p:nvPr/>
        </p:nvSpPr>
        <p:spPr bwMode="auto">
          <a:xfrm>
            <a:off x="5194300" y="2844800"/>
            <a:ext cx="671513" cy="944563"/>
          </a:xfrm>
          <a:custGeom>
            <a:avLst/>
            <a:gdLst>
              <a:gd name="T0" fmla="*/ 0 w 353"/>
              <a:gd name="T1" fmla="*/ 0 h 537"/>
              <a:gd name="T2" fmla="*/ 353 w 353"/>
              <a:gd name="T3" fmla="*/ 537 h 537"/>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T0" t="T1" r="T2" b="T3"/>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5" name="Freeform 11"/>
          <p:cNvSpPr>
            <a:spLocks/>
          </p:cNvSpPr>
          <p:nvPr/>
        </p:nvSpPr>
        <p:spPr bwMode="auto">
          <a:xfrm>
            <a:off x="5389563" y="3084513"/>
            <a:ext cx="215900" cy="225425"/>
          </a:xfrm>
          <a:custGeom>
            <a:avLst/>
            <a:gdLst>
              <a:gd name="T0" fmla="*/ 0 w 113"/>
              <a:gd name="T1" fmla="*/ 0 h 129"/>
              <a:gd name="T2" fmla="*/ 113 w 113"/>
              <a:gd name="T3" fmla="*/ 129 h 129"/>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T0" t="T1" r="T2" b="T3"/>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7030A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6" name="Freeform 12"/>
          <p:cNvSpPr>
            <a:spLocks/>
          </p:cNvSpPr>
          <p:nvPr/>
        </p:nvSpPr>
        <p:spPr bwMode="auto">
          <a:xfrm>
            <a:off x="5527675" y="3195638"/>
            <a:ext cx="169863" cy="212725"/>
          </a:xfrm>
          <a:custGeom>
            <a:avLst/>
            <a:gdLst>
              <a:gd name="T0" fmla="*/ 0 w 89"/>
              <a:gd name="T1" fmla="*/ 0 h 121"/>
              <a:gd name="T2" fmla="*/ 89 w 89"/>
              <a:gd name="T3" fmla="*/ 121 h 121"/>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T0" t="T1" r="T2" b="T3"/>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7" name="Freeform 13"/>
          <p:cNvSpPr>
            <a:spLocks/>
          </p:cNvSpPr>
          <p:nvPr/>
        </p:nvSpPr>
        <p:spPr bwMode="auto">
          <a:xfrm>
            <a:off x="5527675" y="3209925"/>
            <a:ext cx="65088" cy="71438"/>
          </a:xfrm>
          <a:custGeom>
            <a:avLst/>
            <a:gdLst>
              <a:gd name="T0" fmla="*/ 0 w 33"/>
              <a:gd name="T1" fmla="*/ 0 h 41"/>
              <a:gd name="T2" fmla="*/ 33 w 33"/>
              <a:gd name="T3" fmla="*/ 41 h 41"/>
            </a:gdLst>
            <a:ahLst/>
            <a:cxnLst>
              <a:cxn ang="0">
                <a:pos x="32" y="40"/>
              </a:cxn>
              <a:cxn ang="0">
                <a:pos x="8" y="40"/>
              </a:cxn>
              <a:cxn ang="0">
                <a:pos x="8" y="24"/>
              </a:cxn>
              <a:cxn ang="0">
                <a:pos x="0" y="0"/>
              </a:cxn>
              <a:cxn ang="0">
                <a:pos x="24" y="8"/>
              </a:cxn>
              <a:cxn ang="0">
                <a:pos x="32" y="40"/>
              </a:cxn>
            </a:cxnLst>
            <a:rect l="T0" t="T1" r="T2" b="T3"/>
            <a:pathLst>
              <a:path w="33" h="41">
                <a:moveTo>
                  <a:pt x="32" y="40"/>
                </a:moveTo>
                <a:lnTo>
                  <a:pt x="8" y="40"/>
                </a:lnTo>
                <a:lnTo>
                  <a:pt x="8" y="24"/>
                </a:lnTo>
                <a:lnTo>
                  <a:pt x="0" y="0"/>
                </a:lnTo>
                <a:lnTo>
                  <a:pt x="24" y="8"/>
                </a:lnTo>
                <a:lnTo>
                  <a:pt x="32" y="40"/>
                </a:lnTo>
              </a:path>
            </a:pathLst>
          </a:custGeom>
          <a:solidFill>
            <a:srgbClr val="7030A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8" name="Freeform 14"/>
          <p:cNvSpPr>
            <a:spLocks/>
          </p:cNvSpPr>
          <p:nvPr/>
        </p:nvSpPr>
        <p:spPr bwMode="auto">
          <a:xfrm>
            <a:off x="5375275" y="3463925"/>
            <a:ext cx="827088" cy="509588"/>
          </a:xfrm>
          <a:custGeom>
            <a:avLst/>
            <a:gdLst>
              <a:gd name="T0" fmla="*/ 0 w 433"/>
              <a:gd name="T1" fmla="*/ 0 h 289"/>
              <a:gd name="T2" fmla="*/ 433 w 433"/>
              <a:gd name="T3" fmla="*/ 289 h 289"/>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T0" t="T1" r="T2" b="T3"/>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299" name="Freeform 15"/>
          <p:cNvSpPr>
            <a:spLocks/>
          </p:cNvSpPr>
          <p:nvPr/>
        </p:nvSpPr>
        <p:spPr bwMode="auto">
          <a:xfrm>
            <a:off x="5545138" y="3871913"/>
            <a:ext cx="685800" cy="563562"/>
          </a:xfrm>
          <a:custGeom>
            <a:avLst/>
            <a:gdLst>
              <a:gd name="T0" fmla="*/ 0 w 361"/>
              <a:gd name="T1" fmla="*/ 0 h 321"/>
              <a:gd name="T2" fmla="*/ 361 w 361"/>
              <a:gd name="T3" fmla="*/ 321 h 321"/>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T0" t="T1" r="T2" b="T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FFC000"/>
          </a:solidFill>
          <a:ln w="12700" cap="rnd" cmpd="sng">
            <a:solidFill>
              <a:schemeClr val="bg1"/>
            </a:solidFill>
            <a:round/>
            <a:headEnd/>
            <a:tailEnd/>
          </a:ln>
          <a:effectLst>
            <a:outerShdw dist="38100" dir="5400000" algn="ctr" rotWithShape="0">
              <a:srgbClr val="000000">
                <a:alpha val="28000"/>
              </a:srgbClr>
            </a:outerShdw>
          </a:effectLst>
        </p:spPr>
        <p:txBody>
          <a:bodyPr/>
          <a:lstStyle/>
          <a:p>
            <a:endParaRPr lang="zh-CN" altLang="en-US"/>
          </a:p>
        </p:txBody>
      </p:sp>
      <p:sp>
        <p:nvSpPr>
          <p:cNvPr id="12300" name="Freeform 16"/>
          <p:cNvSpPr>
            <a:spLocks/>
          </p:cNvSpPr>
          <p:nvPr/>
        </p:nvSpPr>
        <p:spPr bwMode="auto">
          <a:xfrm>
            <a:off x="6108700" y="4322763"/>
            <a:ext cx="122238" cy="96837"/>
          </a:xfrm>
          <a:custGeom>
            <a:avLst/>
            <a:gdLst>
              <a:gd name="T0" fmla="*/ 0 w 65"/>
              <a:gd name="T1" fmla="*/ 0 h 57"/>
              <a:gd name="T2" fmla="*/ 65 w 65"/>
              <a:gd name="T3" fmla="*/ 57 h 57"/>
            </a:gdLst>
            <a:ahLst/>
            <a:cxnLst>
              <a:cxn ang="0">
                <a:pos x="24" y="0"/>
              </a:cxn>
              <a:cxn ang="0">
                <a:pos x="0" y="40"/>
              </a:cxn>
              <a:cxn ang="0">
                <a:pos x="24" y="56"/>
              </a:cxn>
              <a:cxn ang="0">
                <a:pos x="64" y="40"/>
              </a:cxn>
              <a:cxn ang="0">
                <a:pos x="64" y="24"/>
              </a:cxn>
              <a:cxn ang="0">
                <a:pos x="24" y="0"/>
              </a:cxn>
            </a:cxnLst>
            <a:rect l="T0" t="T1" r="T2" b="T3"/>
            <a:pathLst>
              <a:path w="65" h="57">
                <a:moveTo>
                  <a:pt x="24" y="0"/>
                </a:moveTo>
                <a:lnTo>
                  <a:pt x="0" y="40"/>
                </a:lnTo>
                <a:lnTo>
                  <a:pt x="24" y="56"/>
                </a:lnTo>
                <a:lnTo>
                  <a:pt x="64" y="40"/>
                </a:lnTo>
                <a:lnTo>
                  <a:pt x="64" y="24"/>
                </a:lnTo>
                <a:lnTo>
                  <a:pt x="24" y="0"/>
                </a:lnTo>
              </a:path>
            </a:pathLst>
          </a:custGeom>
          <a:solidFill>
            <a:srgbClr val="FFC00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01" name="Freeform 17"/>
          <p:cNvSpPr>
            <a:spLocks/>
          </p:cNvSpPr>
          <p:nvPr/>
        </p:nvSpPr>
        <p:spPr bwMode="auto">
          <a:xfrm>
            <a:off x="5803900" y="4391025"/>
            <a:ext cx="457200" cy="522288"/>
          </a:xfrm>
          <a:custGeom>
            <a:avLst/>
            <a:gdLst>
              <a:gd name="T0" fmla="*/ 0 w 241"/>
              <a:gd name="T1" fmla="*/ 0 h 297"/>
              <a:gd name="T2" fmla="*/ 241 w 241"/>
              <a:gd name="T3" fmla="*/ 297 h 297"/>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T0" t="T1" r="T2" b="T3"/>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7030A0"/>
          </a:solidFill>
          <a:ln w="12700" cap="rnd" cmpd="sng">
            <a:solidFill>
              <a:schemeClr val="bg1"/>
            </a:solidFill>
            <a:round/>
            <a:headEnd/>
            <a:tailEnd/>
          </a:ln>
          <a:effectLst>
            <a:outerShdw dist="38100" dir="5400000" algn="ctr" rotWithShape="0">
              <a:srgbClr val="000000">
                <a:alpha val="28000"/>
              </a:srgbClr>
            </a:outerShdw>
          </a:effectLst>
        </p:spPr>
        <p:txBody>
          <a:bodyPr/>
          <a:lstStyle/>
          <a:p>
            <a:endParaRPr lang="zh-CN" altLang="en-US"/>
          </a:p>
        </p:txBody>
      </p:sp>
      <p:sp>
        <p:nvSpPr>
          <p:cNvPr id="12302" name="Freeform 18"/>
          <p:cNvSpPr>
            <a:spLocks/>
          </p:cNvSpPr>
          <p:nvPr/>
        </p:nvSpPr>
        <p:spPr bwMode="auto">
          <a:xfrm>
            <a:off x="5573713" y="4800600"/>
            <a:ext cx="520700" cy="649288"/>
          </a:xfrm>
          <a:custGeom>
            <a:avLst/>
            <a:gdLst>
              <a:gd name="T0" fmla="*/ 0 w 273"/>
              <a:gd name="T1" fmla="*/ 0 h 369"/>
              <a:gd name="T2" fmla="*/ 273 w 273"/>
              <a:gd name="T3" fmla="*/ 369 h 369"/>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T0" t="T1" r="T2" b="T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FFC000"/>
          </a:solidFill>
          <a:ln w="12700" cap="rnd" cmpd="sng">
            <a:solidFill>
              <a:schemeClr val="bg1"/>
            </a:solidFill>
            <a:round/>
            <a:headEnd/>
            <a:tailEnd/>
          </a:ln>
          <a:effectLst>
            <a:outerShdw dist="38100" dir="5400000" algn="ctr" rotWithShape="0">
              <a:srgbClr val="000000">
                <a:alpha val="28000"/>
              </a:srgbClr>
            </a:outerShdw>
          </a:effectLst>
        </p:spPr>
        <p:txBody>
          <a:bodyPr/>
          <a:lstStyle/>
          <a:p>
            <a:endParaRPr lang="zh-CN" altLang="en-US"/>
          </a:p>
        </p:txBody>
      </p:sp>
      <p:sp>
        <p:nvSpPr>
          <p:cNvPr id="12303" name="Freeform 19"/>
          <p:cNvSpPr>
            <a:spLocks/>
          </p:cNvSpPr>
          <p:nvPr/>
        </p:nvSpPr>
        <p:spPr bwMode="auto">
          <a:xfrm>
            <a:off x="4779963" y="5208588"/>
            <a:ext cx="963612" cy="676275"/>
          </a:xfrm>
          <a:custGeom>
            <a:avLst/>
            <a:gdLst>
              <a:gd name="T0" fmla="*/ 0 w 505"/>
              <a:gd name="T1" fmla="*/ 0 h 385"/>
              <a:gd name="T2" fmla="*/ 505 w 505"/>
              <a:gd name="T3" fmla="*/ 385 h 385"/>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T0" t="T1" r="T2" b="T3"/>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FFC00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04" name="Freeform 20"/>
          <p:cNvSpPr>
            <a:spLocks/>
          </p:cNvSpPr>
          <p:nvPr/>
        </p:nvSpPr>
        <p:spPr bwMode="auto">
          <a:xfrm>
            <a:off x="4138613" y="5081588"/>
            <a:ext cx="949325" cy="676275"/>
          </a:xfrm>
          <a:custGeom>
            <a:avLst/>
            <a:gdLst>
              <a:gd name="T0" fmla="*/ 0 w 497"/>
              <a:gd name="T1" fmla="*/ 0 h 385"/>
              <a:gd name="T2" fmla="*/ 497 w 497"/>
              <a:gd name="T3" fmla="*/ 385 h 385"/>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T0" t="T1" r="T2" b="T3"/>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05" name="Freeform 21"/>
          <p:cNvSpPr>
            <a:spLocks/>
          </p:cNvSpPr>
          <p:nvPr/>
        </p:nvSpPr>
        <p:spPr bwMode="auto">
          <a:xfrm>
            <a:off x="4048125" y="4702175"/>
            <a:ext cx="704850" cy="622300"/>
          </a:xfrm>
          <a:custGeom>
            <a:avLst/>
            <a:gdLst>
              <a:gd name="T0" fmla="*/ 0 w 369"/>
              <a:gd name="T1" fmla="*/ 0 h 353"/>
              <a:gd name="T2" fmla="*/ 369 w 369"/>
              <a:gd name="T3" fmla="*/ 353 h 353"/>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T0" t="T1" r="T2" b="T3"/>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06" name="Freeform 22"/>
          <p:cNvSpPr>
            <a:spLocks/>
          </p:cNvSpPr>
          <p:nvPr/>
        </p:nvSpPr>
        <p:spPr bwMode="auto">
          <a:xfrm>
            <a:off x="3252788" y="4659313"/>
            <a:ext cx="1085850" cy="1084262"/>
          </a:xfrm>
          <a:custGeom>
            <a:avLst/>
            <a:gdLst>
              <a:gd name="T0" fmla="*/ 0 w 569"/>
              <a:gd name="T1" fmla="*/ 0 h 617"/>
              <a:gd name="T2" fmla="*/ 569 w 569"/>
              <a:gd name="T3" fmla="*/ 617 h 617"/>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T0" t="T1" r="T2" b="T3"/>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07" name="Freeform 23"/>
          <p:cNvSpPr>
            <a:spLocks/>
          </p:cNvSpPr>
          <p:nvPr/>
        </p:nvSpPr>
        <p:spPr bwMode="auto">
          <a:xfrm>
            <a:off x="1225550" y="3405188"/>
            <a:ext cx="2308225" cy="1381125"/>
          </a:xfrm>
          <a:custGeom>
            <a:avLst/>
            <a:gdLst>
              <a:gd name="T0" fmla="*/ 0 w 1209"/>
              <a:gd name="T1" fmla="*/ 0 h 785"/>
              <a:gd name="T2" fmla="*/ 1209 w 1209"/>
              <a:gd name="T3" fmla="*/ 785 h 785"/>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T0" t="T1" r="T2" b="T3"/>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7030A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08" name="Freeform 24"/>
          <p:cNvSpPr>
            <a:spLocks/>
          </p:cNvSpPr>
          <p:nvPr/>
        </p:nvSpPr>
        <p:spPr bwMode="auto">
          <a:xfrm>
            <a:off x="3394075" y="3970338"/>
            <a:ext cx="1449388" cy="1112837"/>
          </a:xfrm>
          <a:custGeom>
            <a:avLst/>
            <a:gdLst>
              <a:gd name="T0" fmla="*/ 0 w 761"/>
              <a:gd name="T1" fmla="*/ 0 h 633"/>
              <a:gd name="T2" fmla="*/ 761 w 761"/>
              <a:gd name="T3" fmla="*/ 633 h 633"/>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T0" t="T1" r="T2" b="T3"/>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09" name="Freeform 25"/>
          <p:cNvSpPr>
            <a:spLocks/>
          </p:cNvSpPr>
          <p:nvPr/>
        </p:nvSpPr>
        <p:spPr bwMode="auto">
          <a:xfrm>
            <a:off x="2554288" y="3195638"/>
            <a:ext cx="1497012" cy="1085850"/>
          </a:xfrm>
          <a:custGeom>
            <a:avLst/>
            <a:gdLst>
              <a:gd name="T0" fmla="*/ 0 w 785"/>
              <a:gd name="T1" fmla="*/ 0 h 617"/>
              <a:gd name="T2" fmla="*/ 785 w 785"/>
              <a:gd name="T3" fmla="*/ 617 h 617"/>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T0" t="T1" r="T2" b="T3"/>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10" name="Freeform 26"/>
          <p:cNvSpPr>
            <a:spLocks/>
          </p:cNvSpPr>
          <p:nvPr/>
        </p:nvSpPr>
        <p:spPr bwMode="auto">
          <a:xfrm>
            <a:off x="5268913" y="4573588"/>
            <a:ext cx="582612" cy="750887"/>
          </a:xfrm>
          <a:custGeom>
            <a:avLst/>
            <a:gdLst>
              <a:gd name="T0" fmla="*/ 0 w 305"/>
              <a:gd name="T1" fmla="*/ 0 h 425"/>
              <a:gd name="T2" fmla="*/ 305 w 305"/>
              <a:gd name="T3" fmla="*/ 425 h 425"/>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T0" t="T1" r="T2" b="T3"/>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11" name="Freeform 27"/>
          <p:cNvSpPr>
            <a:spLocks/>
          </p:cNvSpPr>
          <p:nvPr/>
        </p:nvSpPr>
        <p:spPr bwMode="auto">
          <a:xfrm>
            <a:off x="4687888" y="4573588"/>
            <a:ext cx="673100" cy="736600"/>
          </a:xfrm>
          <a:custGeom>
            <a:avLst/>
            <a:gdLst>
              <a:gd name="T0" fmla="*/ 0 w 353"/>
              <a:gd name="T1" fmla="*/ 0 h 417"/>
              <a:gd name="T2" fmla="*/ 353 w 353"/>
              <a:gd name="T3" fmla="*/ 417 h 417"/>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T0" t="T1" r="T2" b="T3"/>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12" name="Freeform 28"/>
          <p:cNvSpPr>
            <a:spLocks/>
          </p:cNvSpPr>
          <p:nvPr/>
        </p:nvSpPr>
        <p:spPr bwMode="auto">
          <a:xfrm>
            <a:off x="4629150" y="4154488"/>
            <a:ext cx="931863" cy="561975"/>
          </a:xfrm>
          <a:custGeom>
            <a:avLst/>
            <a:gdLst>
              <a:gd name="T0" fmla="*/ 0 w 489"/>
              <a:gd name="T1" fmla="*/ 0 h 321"/>
              <a:gd name="T2" fmla="*/ 489 w 489"/>
              <a:gd name="T3" fmla="*/ 321 h 321"/>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T0" t="T1" r="T2" b="T3"/>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FFC000"/>
          </a:solidFill>
          <a:ln w="12700" cap="rnd" cmpd="sng">
            <a:solidFill>
              <a:schemeClr val="bg1"/>
            </a:solidFill>
            <a:round/>
            <a:headEnd/>
            <a:tailEnd/>
          </a:ln>
          <a:effectLst>
            <a:outerShdw dist="38100" dir="5400000" algn="ctr" rotWithShape="0">
              <a:srgbClr val="000000">
                <a:alpha val="28000"/>
              </a:srgbClr>
            </a:outerShdw>
          </a:effectLst>
        </p:spPr>
        <p:txBody>
          <a:bodyPr/>
          <a:lstStyle/>
          <a:p>
            <a:endParaRPr lang="zh-CN" altLang="en-US"/>
          </a:p>
        </p:txBody>
      </p:sp>
      <p:sp>
        <p:nvSpPr>
          <p:cNvPr id="12313" name="Freeform 29"/>
          <p:cNvSpPr>
            <a:spLocks/>
          </p:cNvSpPr>
          <p:nvPr/>
        </p:nvSpPr>
        <p:spPr bwMode="auto">
          <a:xfrm>
            <a:off x="5375275" y="3956050"/>
            <a:ext cx="581025" cy="677863"/>
          </a:xfrm>
          <a:custGeom>
            <a:avLst/>
            <a:gdLst>
              <a:gd name="T0" fmla="*/ 0 w 305"/>
              <a:gd name="T1" fmla="*/ 0 h 385"/>
              <a:gd name="T2" fmla="*/ 305 w 305"/>
              <a:gd name="T3" fmla="*/ 385 h 385"/>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T0" t="T1" r="T2" b="T3"/>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endParaRPr lang="zh-CN" altLang="en-US"/>
          </a:p>
        </p:txBody>
      </p:sp>
      <p:sp>
        <p:nvSpPr>
          <p:cNvPr id="12314" name="Freeform 30"/>
          <p:cNvSpPr>
            <a:spLocks/>
          </p:cNvSpPr>
          <p:nvPr/>
        </p:nvSpPr>
        <p:spPr bwMode="auto">
          <a:xfrm>
            <a:off x="4857750" y="3744913"/>
            <a:ext cx="719138" cy="633412"/>
          </a:xfrm>
          <a:custGeom>
            <a:avLst/>
            <a:gdLst>
              <a:gd name="T0" fmla="*/ 0 w 377"/>
              <a:gd name="T1" fmla="*/ 0 h 361"/>
              <a:gd name="T2" fmla="*/ 377 w 377"/>
              <a:gd name="T3" fmla="*/ 361 h 361"/>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T0" t="T1" r="T2" b="T3"/>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endParaRPr lang="zh-CN" altLang="en-US"/>
          </a:p>
        </p:txBody>
      </p:sp>
      <p:sp>
        <p:nvSpPr>
          <p:cNvPr id="12315" name="Freeform 31"/>
          <p:cNvSpPr>
            <a:spLocks/>
          </p:cNvSpPr>
          <p:nvPr/>
        </p:nvSpPr>
        <p:spPr bwMode="auto">
          <a:xfrm>
            <a:off x="4843463" y="3168650"/>
            <a:ext cx="474662" cy="804863"/>
          </a:xfrm>
          <a:custGeom>
            <a:avLst/>
            <a:gdLst>
              <a:gd name="T0" fmla="*/ 0 w 249"/>
              <a:gd name="T1" fmla="*/ 0 h 457"/>
              <a:gd name="T2" fmla="*/ 249 w 249"/>
              <a:gd name="T3" fmla="*/ 457 h 457"/>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T0" t="T1" r="T2" b="T3"/>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16" name="Freeform 32"/>
          <p:cNvSpPr>
            <a:spLocks/>
          </p:cNvSpPr>
          <p:nvPr/>
        </p:nvSpPr>
        <p:spPr bwMode="auto">
          <a:xfrm>
            <a:off x="4338638" y="3308350"/>
            <a:ext cx="612775" cy="1069975"/>
          </a:xfrm>
          <a:custGeom>
            <a:avLst/>
            <a:gdLst>
              <a:gd name="T0" fmla="*/ 0 w 321"/>
              <a:gd name="T1" fmla="*/ 0 h 609"/>
              <a:gd name="T2" fmla="*/ 321 w 321"/>
              <a:gd name="T3" fmla="*/ 609 h 609"/>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T0" t="T1" r="T2" b="T3"/>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17" name="Freeform 33"/>
          <p:cNvSpPr>
            <a:spLocks/>
          </p:cNvSpPr>
          <p:nvPr/>
        </p:nvSpPr>
        <p:spPr bwMode="auto">
          <a:xfrm>
            <a:off x="4224338" y="3322638"/>
            <a:ext cx="334962" cy="550862"/>
          </a:xfrm>
          <a:custGeom>
            <a:avLst/>
            <a:gdLst>
              <a:gd name="T0" fmla="*/ 0 w 177"/>
              <a:gd name="T1" fmla="*/ 0 h 313"/>
              <a:gd name="T2" fmla="*/ 177 w 177"/>
              <a:gd name="T3" fmla="*/ 313 h 313"/>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T0" t="T1" r="T2" b="T3"/>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18" name="Freeform 34"/>
          <p:cNvSpPr>
            <a:spLocks/>
          </p:cNvSpPr>
          <p:nvPr/>
        </p:nvSpPr>
        <p:spPr bwMode="auto">
          <a:xfrm>
            <a:off x="3025775" y="2774950"/>
            <a:ext cx="1635125" cy="1477963"/>
          </a:xfrm>
          <a:custGeom>
            <a:avLst/>
            <a:gdLst>
              <a:gd name="T0" fmla="*/ 0 w 857"/>
              <a:gd name="T1" fmla="*/ 0 h 841"/>
              <a:gd name="T2" fmla="*/ 857 w 857"/>
              <a:gd name="T3" fmla="*/ 841 h 841"/>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T0" t="T1" r="T2" b="T3"/>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19" name="Freeform 35"/>
          <p:cNvSpPr>
            <a:spLocks/>
          </p:cNvSpPr>
          <p:nvPr/>
        </p:nvSpPr>
        <p:spPr bwMode="auto">
          <a:xfrm>
            <a:off x="3544888" y="1409700"/>
            <a:ext cx="2716212" cy="2182813"/>
          </a:xfrm>
          <a:custGeom>
            <a:avLst/>
            <a:gdLst>
              <a:gd name="T0" fmla="*/ 0 w 1425"/>
              <a:gd name="T1" fmla="*/ 0 h 1241"/>
              <a:gd name="T2" fmla="*/ 1425 w 1425"/>
              <a:gd name="T3" fmla="*/ 1241 h 1241"/>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T0" t="T1" r="T2" b="T3"/>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20" name="Freeform 36"/>
          <p:cNvSpPr>
            <a:spLocks/>
          </p:cNvSpPr>
          <p:nvPr/>
        </p:nvSpPr>
        <p:spPr bwMode="auto">
          <a:xfrm>
            <a:off x="1042988" y="1776413"/>
            <a:ext cx="2427287" cy="1816100"/>
          </a:xfrm>
          <a:custGeom>
            <a:avLst/>
            <a:gdLst>
              <a:gd name="T0" fmla="*/ 0 w 1273"/>
              <a:gd name="T1" fmla="*/ 0 h 1033"/>
              <a:gd name="T2" fmla="*/ 1273 w 1273"/>
              <a:gd name="T3" fmla="*/ 1033 h 1033"/>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T0" t="T1" r="T2" b="T3"/>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00B05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12321" name="Freeform 37"/>
          <p:cNvSpPr>
            <a:spLocks/>
          </p:cNvSpPr>
          <p:nvPr/>
        </p:nvSpPr>
        <p:spPr bwMode="auto">
          <a:xfrm>
            <a:off x="6094413" y="5110163"/>
            <a:ext cx="242887" cy="454025"/>
          </a:xfrm>
          <a:custGeom>
            <a:avLst/>
            <a:gdLst>
              <a:gd name="T0" fmla="*/ 0 w 129"/>
              <a:gd name="T1" fmla="*/ 0 h 257"/>
              <a:gd name="T2" fmla="*/ 129 w 129"/>
              <a:gd name="T3" fmla="*/ 257 h 257"/>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T0" t="T1" r="T2" b="T3"/>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7030A0"/>
          </a:solidFill>
          <a:ln w="12700" cap="rnd" cmpd="sng">
            <a:solidFill>
              <a:schemeClr val="bg1"/>
            </a:solidFill>
            <a:round/>
            <a:headEnd/>
            <a:tailEnd/>
          </a:ln>
          <a:effectLst>
            <a:outerShdw dist="38100" dir="5400000" algn="ctr" rotWithShape="0">
              <a:srgbClr val="000000">
                <a:alpha val="28000"/>
              </a:srgbClr>
            </a:outerShdw>
          </a:effectLst>
        </p:spPr>
        <p:txBody>
          <a:bodyPr/>
          <a:lstStyle/>
          <a:p>
            <a:endParaRPr lang="zh-CN" altLang="en-US"/>
          </a:p>
        </p:txBody>
      </p:sp>
      <p:sp>
        <p:nvSpPr>
          <p:cNvPr id="5158" name="未知"/>
          <p:cNvSpPr>
            <a:spLocks/>
          </p:cNvSpPr>
          <p:nvPr/>
        </p:nvSpPr>
        <p:spPr bwMode="auto">
          <a:xfrm>
            <a:off x="4206875" y="4322763"/>
            <a:ext cx="635000" cy="527050"/>
          </a:xfrm>
          <a:custGeom>
            <a:avLst/>
            <a:gdLst>
              <a:gd name="T0" fmla="*/ 2147483647 w 3791"/>
              <a:gd name="T1" fmla="*/ 2147483647 h 3582"/>
              <a:gd name="T2" fmla="*/ 2147483647 w 3791"/>
              <a:gd name="T3" fmla="*/ 2147483647 h 3582"/>
              <a:gd name="T4" fmla="*/ 2147483647 w 3791"/>
              <a:gd name="T5" fmla="*/ 2147483647 h 3582"/>
              <a:gd name="T6" fmla="*/ 2147483647 w 3791"/>
              <a:gd name="T7" fmla="*/ 2147483647 h 3582"/>
              <a:gd name="T8" fmla="*/ 2147483647 w 3791"/>
              <a:gd name="T9" fmla="*/ 2147483647 h 3582"/>
              <a:gd name="T10" fmla="*/ 2147483647 w 3791"/>
              <a:gd name="T11" fmla="*/ 2147483647 h 3582"/>
              <a:gd name="T12" fmla="*/ 2147483647 w 3791"/>
              <a:gd name="T13" fmla="*/ 2147483647 h 3582"/>
              <a:gd name="T14" fmla="*/ 2147483647 w 3791"/>
              <a:gd name="T15" fmla="*/ 2147483647 h 3582"/>
              <a:gd name="T16" fmla="*/ 2147483647 w 3791"/>
              <a:gd name="T17" fmla="*/ 2147483647 h 3582"/>
              <a:gd name="T18" fmla="*/ 2147483647 w 3791"/>
              <a:gd name="T19" fmla="*/ 2147483647 h 3582"/>
              <a:gd name="T20" fmla="*/ 2147483647 w 3791"/>
              <a:gd name="T21" fmla="*/ 2147483647 h 3582"/>
              <a:gd name="T22" fmla="*/ 2147483647 w 3791"/>
              <a:gd name="T23" fmla="*/ 2147483647 h 3582"/>
              <a:gd name="T24" fmla="*/ 2147483647 w 3791"/>
              <a:gd name="T25" fmla="*/ 2147483647 h 3582"/>
              <a:gd name="T26" fmla="*/ 2147483647 w 3791"/>
              <a:gd name="T27" fmla="*/ 2147483647 h 3582"/>
              <a:gd name="T28" fmla="*/ 2147483647 w 3791"/>
              <a:gd name="T29" fmla="*/ 2147483647 h 3582"/>
              <a:gd name="T30" fmla="*/ 2147483647 w 3791"/>
              <a:gd name="T31" fmla="*/ 2147483647 h 3582"/>
              <a:gd name="T32" fmla="*/ 2147483647 w 3791"/>
              <a:gd name="T33" fmla="*/ 2147483647 h 3582"/>
              <a:gd name="T34" fmla="*/ 2147483647 w 3791"/>
              <a:gd name="T35" fmla="*/ 2147483647 h 3582"/>
              <a:gd name="T36" fmla="*/ 2147483647 w 3791"/>
              <a:gd name="T37" fmla="*/ 2147483647 h 3582"/>
              <a:gd name="T38" fmla="*/ 2147483647 w 3791"/>
              <a:gd name="T39" fmla="*/ 2147483647 h 3582"/>
              <a:gd name="T40" fmla="*/ 2147483647 w 3791"/>
              <a:gd name="T41" fmla="*/ 2147483647 h 3582"/>
              <a:gd name="T42" fmla="*/ 2147483647 w 3791"/>
              <a:gd name="T43" fmla="*/ 2147483647 h 3582"/>
              <a:gd name="T44" fmla="*/ 2147483647 w 3791"/>
              <a:gd name="T45" fmla="*/ 2147483647 h 3582"/>
              <a:gd name="T46" fmla="*/ 2147483647 w 3791"/>
              <a:gd name="T47" fmla="*/ 2147483647 h 3582"/>
              <a:gd name="T48" fmla="*/ 2147483647 w 3791"/>
              <a:gd name="T49" fmla="*/ 2147483647 h 3582"/>
              <a:gd name="T50" fmla="*/ 2147483647 w 3791"/>
              <a:gd name="T51" fmla="*/ 2147483647 h 3582"/>
              <a:gd name="T52" fmla="*/ 2147483647 w 3791"/>
              <a:gd name="T53" fmla="*/ 2147483647 h 3582"/>
              <a:gd name="T54" fmla="*/ 2147483647 w 3791"/>
              <a:gd name="T55" fmla="*/ 2147483647 h 3582"/>
              <a:gd name="T56" fmla="*/ 2147483647 w 3791"/>
              <a:gd name="T57" fmla="*/ 2147483647 h 3582"/>
              <a:gd name="T58" fmla="*/ 2147483647 w 3791"/>
              <a:gd name="T59" fmla="*/ 2147483647 h 3582"/>
              <a:gd name="T60" fmla="*/ 2147483647 w 3791"/>
              <a:gd name="T61" fmla="*/ 2147483647 h 3582"/>
              <a:gd name="T62" fmla="*/ 2147483647 w 3791"/>
              <a:gd name="T63" fmla="*/ 2147483647 h 3582"/>
              <a:gd name="T64" fmla="*/ 2147483647 w 3791"/>
              <a:gd name="T65" fmla="*/ 2147483647 h 3582"/>
              <a:gd name="T66" fmla="*/ 2147483647 w 3791"/>
              <a:gd name="T67" fmla="*/ 2147483647 h 3582"/>
              <a:gd name="T68" fmla="*/ 2147483647 w 3791"/>
              <a:gd name="T69" fmla="*/ 2147483647 h 3582"/>
              <a:gd name="T70" fmla="*/ 2147483647 w 3791"/>
              <a:gd name="T71" fmla="*/ 2147483647 h 3582"/>
              <a:gd name="T72" fmla="*/ 2147483647 w 3791"/>
              <a:gd name="T73" fmla="*/ 2147483647 h 3582"/>
              <a:gd name="T74" fmla="*/ 2147483647 w 3791"/>
              <a:gd name="T75" fmla="*/ 2147483647 h 3582"/>
              <a:gd name="T76" fmla="*/ 2147483647 w 3791"/>
              <a:gd name="T77" fmla="*/ 2147483647 h 3582"/>
              <a:gd name="T78" fmla="*/ 2147483647 w 3791"/>
              <a:gd name="T79" fmla="*/ 2147483647 h 3582"/>
              <a:gd name="T80" fmla="*/ 2147483647 w 3791"/>
              <a:gd name="T81" fmla="*/ 2147483647 h 3582"/>
              <a:gd name="T82" fmla="*/ 2147483647 w 3791"/>
              <a:gd name="T83" fmla="*/ 2147483647 h 3582"/>
              <a:gd name="T84" fmla="*/ 2147483647 w 3791"/>
              <a:gd name="T85" fmla="*/ 2147483647 h 3582"/>
              <a:gd name="T86" fmla="*/ 2147483647 w 3791"/>
              <a:gd name="T87" fmla="*/ 2147483647 h 3582"/>
              <a:gd name="T88" fmla="*/ 2147483647 w 3791"/>
              <a:gd name="T89" fmla="*/ 2147483647 h 3582"/>
              <a:gd name="T90" fmla="*/ 2147483647 w 3791"/>
              <a:gd name="T91" fmla="*/ 2147483647 h 3582"/>
              <a:gd name="T92" fmla="*/ 2147483647 w 3791"/>
              <a:gd name="T93" fmla="*/ 2147483647 h 3582"/>
              <a:gd name="T94" fmla="*/ 2147483647 w 3791"/>
              <a:gd name="T95" fmla="*/ 2147483647 h 3582"/>
              <a:gd name="T96" fmla="*/ 2147483647 w 3791"/>
              <a:gd name="T97" fmla="*/ 2147483647 h 3582"/>
              <a:gd name="T98" fmla="*/ 2147483647 w 3791"/>
              <a:gd name="T99" fmla="*/ 2147483647 h 3582"/>
              <a:gd name="T100" fmla="*/ 2147483647 w 3791"/>
              <a:gd name="T101" fmla="*/ 2147483647 h 3582"/>
              <a:gd name="T102" fmla="*/ 2147483647 w 3791"/>
              <a:gd name="T103" fmla="*/ 2147483647 h 3582"/>
              <a:gd name="T104" fmla="*/ 2147483647 w 3791"/>
              <a:gd name="T105" fmla="*/ 2147483647 h 3582"/>
              <a:gd name="T106" fmla="*/ 2147483647 w 3791"/>
              <a:gd name="T107" fmla="*/ 2147483647 h 3582"/>
              <a:gd name="T108" fmla="*/ 2147483647 w 3791"/>
              <a:gd name="T109" fmla="*/ 2147483647 h 3582"/>
              <a:gd name="T110" fmla="*/ 2147483647 w 3791"/>
              <a:gd name="T111" fmla="*/ 2147483647 h 3582"/>
              <a:gd name="T112" fmla="*/ 2147483647 w 3791"/>
              <a:gd name="T113" fmla="*/ 2147483647 h 35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91"/>
              <a:gd name="T172" fmla="*/ 0 h 3582"/>
              <a:gd name="T173" fmla="*/ 3791 w 3791"/>
              <a:gd name="T174" fmla="*/ 3582 h 35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91" h="3582">
                <a:moveTo>
                  <a:pt x="3078" y="345"/>
                </a:moveTo>
                <a:cubicBezTo>
                  <a:pt x="3037" y="339"/>
                  <a:pt x="3015" y="340"/>
                  <a:pt x="2987" y="312"/>
                </a:cubicBezTo>
                <a:cubicBezTo>
                  <a:pt x="2982" y="296"/>
                  <a:pt x="2985" y="273"/>
                  <a:pt x="2971" y="263"/>
                </a:cubicBezTo>
                <a:cubicBezTo>
                  <a:pt x="2930" y="235"/>
                  <a:pt x="2885" y="229"/>
                  <a:pt x="2839" y="214"/>
                </a:cubicBezTo>
                <a:cubicBezTo>
                  <a:pt x="2795" y="167"/>
                  <a:pt x="2738" y="138"/>
                  <a:pt x="2675" y="123"/>
                </a:cubicBezTo>
                <a:cubicBezTo>
                  <a:pt x="2669" y="118"/>
                  <a:pt x="2662" y="114"/>
                  <a:pt x="2658" y="107"/>
                </a:cubicBezTo>
                <a:cubicBezTo>
                  <a:pt x="2653" y="100"/>
                  <a:pt x="2656" y="88"/>
                  <a:pt x="2650" y="82"/>
                </a:cubicBezTo>
                <a:cubicBezTo>
                  <a:pt x="2628" y="60"/>
                  <a:pt x="2590" y="69"/>
                  <a:pt x="2559" y="65"/>
                </a:cubicBezTo>
                <a:cubicBezTo>
                  <a:pt x="2522" y="9"/>
                  <a:pt x="2546" y="22"/>
                  <a:pt x="2502" y="8"/>
                </a:cubicBezTo>
                <a:cubicBezTo>
                  <a:pt x="2392" y="16"/>
                  <a:pt x="2341" y="0"/>
                  <a:pt x="2411" y="74"/>
                </a:cubicBezTo>
                <a:cubicBezTo>
                  <a:pt x="2426" y="113"/>
                  <a:pt x="2414" y="111"/>
                  <a:pt x="2378" y="123"/>
                </a:cubicBezTo>
                <a:cubicBezTo>
                  <a:pt x="2345" y="145"/>
                  <a:pt x="2331" y="141"/>
                  <a:pt x="2346" y="181"/>
                </a:cubicBezTo>
                <a:cubicBezTo>
                  <a:pt x="2295" y="197"/>
                  <a:pt x="2290" y="214"/>
                  <a:pt x="2329" y="255"/>
                </a:cubicBezTo>
                <a:cubicBezTo>
                  <a:pt x="2343" y="298"/>
                  <a:pt x="2330" y="274"/>
                  <a:pt x="2387" y="312"/>
                </a:cubicBezTo>
                <a:cubicBezTo>
                  <a:pt x="2420" y="334"/>
                  <a:pt x="2450" y="366"/>
                  <a:pt x="2477" y="395"/>
                </a:cubicBezTo>
                <a:cubicBezTo>
                  <a:pt x="2489" y="430"/>
                  <a:pt x="2509" y="464"/>
                  <a:pt x="2485" y="502"/>
                </a:cubicBezTo>
                <a:cubicBezTo>
                  <a:pt x="2479" y="512"/>
                  <a:pt x="2463" y="507"/>
                  <a:pt x="2452" y="510"/>
                </a:cubicBezTo>
                <a:cubicBezTo>
                  <a:pt x="2429" y="525"/>
                  <a:pt x="2410" y="544"/>
                  <a:pt x="2387" y="559"/>
                </a:cubicBezTo>
                <a:cubicBezTo>
                  <a:pt x="2364" y="645"/>
                  <a:pt x="2339" y="633"/>
                  <a:pt x="2263" y="641"/>
                </a:cubicBezTo>
                <a:cubicBezTo>
                  <a:pt x="2253" y="673"/>
                  <a:pt x="2256" y="684"/>
                  <a:pt x="2280" y="707"/>
                </a:cubicBezTo>
                <a:cubicBezTo>
                  <a:pt x="2255" y="778"/>
                  <a:pt x="2292" y="693"/>
                  <a:pt x="2247" y="740"/>
                </a:cubicBezTo>
                <a:cubicBezTo>
                  <a:pt x="2233" y="754"/>
                  <a:pt x="2240" y="781"/>
                  <a:pt x="2230" y="798"/>
                </a:cubicBezTo>
                <a:cubicBezTo>
                  <a:pt x="2214" y="826"/>
                  <a:pt x="2167" y="853"/>
                  <a:pt x="2140" y="872"/>
                </a:cubicBezTo>
                <a:cubicBezTo>
                  <a:pt x="2143" y="883"/>
                  <a:pt x="2142" y="896"/>
                  <a:pt x="2148" y="905"/>
                </a:cubicBezTo>
                <a:cubicBezTo>
                  <a:pt x="2154" y="913"/>
                  <a:pt x="2169" y="912"/>
                  <a:pt x="2173" y="921"/>
                </a:cubicBezTo>
                <a:cubicBezTo>
                  <a:pt x="2183" y="947"/>
                  <a:pt x="2123" y="987"/>
                  <a:pt x="2123" y="987"/>
                </a:cubicBezTo>
                <a:cubicBezTo>
                  <a:pt x="2126" y="998"/>
                  <a:pt x="2125" y="1011"/>
                  <a:pt x="2132" y="1020"/>
                </a:cubicBezTo>
                <a:cubicBezTo>
                  <a:pt x="2137" y="1027"/>
                  <a:pt x="2150" y="1022"/>
                  <a:pt x="2156" y="1028"/>
                </a:cubicBezTo>
                <a:cubicBezTo>
                  <a:pt x="2162" y="1034"/>
                  <a:pt x="2161" y="1045"/>
                  <a:pt x="2164" y="1053"/>
                </a:cubicBezTo>
                <a:cubicBezTo>
                  <a:pt x="2112" y="1070"/>
                  <a:pt x="2117" y="1069"/>
                  <a:pt x="2082" y="1102"/>
                </a:cubicBezTo>
                <a:cubicBezTo>
                  <a:pt x="2071" y="1138"/>
                  <a:pt x="2072" y="1166"/>
                  <a:pt x="2099" y="1193"/>
                </a:cubicBezTo>
                <a:cubicBezTo>
                  <a:pt x="2042" y="1211"/>
                  <a:pt x="2061" y="1196"/>
                  <a:pt x="2033" y="1226"/>
                </a:cubicBezTo>
                <a:cubicBezTo>
                  <a:pt x="2024" y="1265"/>
                  <a:pt x="2020" y="1271"/>
                  <a:pt x="1983" y="1283"/>
                </a:cubicBezTo>
                <a:cubicBezTo>
                  <a:pt x="1972" y="1251"/>
                  <a:pt x="1966" y="1244"/>
                  <a:pt x="1934" y="1234"/>
                </a:cubicBezTo>
                <a:cubicBezTo>
                  <a:pt x="1929" y="1228"/>
                  <a:pt x="1919" y="1225"/>
                  <a:pt x="1918" y="1217"/>
                </a:cubicBezTo>
                <a:cubicBezTo>
                  <a:pt x="1911" y="1180"/>
                  <a:pt x="1975" y="1185"/>
                  <a:pt x="1876" y="1201"/>
                </a:cubicBezTo>
                <a:cubicBezTo>
                  <a:pt x="1869" y="1211"/>
                  <a:pt x="1849" y="1248"/>
                  <a:pt x="1835" y="1250"/>
                </a:cubicBezTo>
                <a:cubicBezTo>
                  <a:pt x="1826" y="1252"/>
                  <a:pt x="1820" y="1238"/>
                  <a:pt x="1811" y="1234"/>
                </a:cubicBezTo>
                <a:cubicBezTo>
                  <a:pt x="1795" y="1226"/>
                  <a:pt x="1778" y="1223"/>
                  <a:pt x="1761" y="1217"/>
                </a:cubicBezTo>
                <a:cubicBezTo>
                  <a:pt x="1696" y="1235"/>
                  <a:pt x="1726" y="1239"/>
                  <a:pt x="1704" y="1291"/>
                </a:cubicBezTo>
                <a:cubicBezTo>
                  <a:pt x="1697" y="1307"/>
                  <a:pt x="1681" y="1318"/>
                  <a:pt x="1671" y="1333"/>
                </a:cubicBezTo>
                <a:cubicBezTo>
                  <a:pt x="1681" y="1348"/>
                  <a:pt x="1695" y="1359"/>
                  <a:pt x="1704" y="1374"/>
                </a:cubicBezTo>
                <a:cubicBezTo>
                  <a:pt x="1739" y="1432"/>
                  <a:pt x="1683" y="1368"/>
                  <a:pt x="1728" y="1415"/>
                </a:cubicBezTo>
                <a:cubicBezTo>
                  <a:pt x="1725" y="1431"/>
                  <a:pt x="1728" y="1450"/>
                  <a:pt x="1720" y="1464"/>
                </a:cubicBezTo>
                <a:cubicBezTo>
                  <a:pt x="1716" y="1472"/>
                  <a:pt x="1702" y="1467"/>
                  <a:pt x="1695" y="1472"/>
                </a:cubicBezTo>
                <a:cubicBezTo>
                  <a:pt x="1685" y="1478"/>
                  <a:pt x="1668" y="1505"/>
                  <a:pt x="1663" y="1514"/>
                </a:cubicBezTo>
                <a:cubicBezTo>
                  <a:pt x="1633" y="1574"/>
                  <a:pt x="1675" y="1502"/>
                  <a:pt x="1646" y="1563"/>
                </a:cubicBezTo>
                <a:cubicBezTo>
                  <a:pt x="1633" y="1590"/>
                  <a:pt x="1609" y="1602"/>
                  <a:pt x="1597" y="1629"/>
                </a:cubicBezTo>
                <a:cubicBezTo>
                  <a:pt x="1577" y="1674"/>
                  <a:pt x="1565" y="1732"/>
                  <a:pt x="1531" y="1769"/>
                </a:cubicBezTo>
                <a:cubicBezTo>
                  <a:pt x="1525" y="1785"/>
                  <a:pt x="1520" y="1802"/>
                  <a:pt x="1514" y="1818"/>
                </a:cubicBezTo>
                <a:cubicBezTo>
                  <a:pt x="1508" y="1836"/>
                  <a:pt x="1487" y="1845"/>
                  <a:pt x="1473" y="1859"/>
                </a:cubicBezTo>
                <a:cubicBezTo>
                  <a:pt x="1450" y="1882"/>
                  <a:pt x="1423" y="1903"/>
                  <a:pt x="1399" y="1925"/>
                </a:cubicBezTo>
                <a:cubicBezTo>
                  <a:pt x="1376" y="1889"/>
                  <a:pt x="1381" y="1874"/>
                  <a:pt x="1342" y="1900"/>
                </a:cubicBezTo>
                <a:cubicBezTo>
                  <a:pt x="1318" y="1968"/>
                  <a:pt x="1239" y="1954"/>
                  <a:pt x="1177" y="1974"/>
                </a:cubicBezTo>
                <a:cubicBezTo>
                  <a:pt x="1147" y="1955"/>
                  <a:pt x="1128" y="1926"/>
                  <a:pt x="1103" y="1900"/>
                </a:cubicBezTo>
                <a:cubicBezTo>
                  <a:pt x="1085" y="1844"/>
                  <a:pt x="1100" y="1863"/>
                  <a:pt x="1070" y="1835"/>
                </a:cubicBezTo>
                <a:cubicBezTo>
                  <a:pt x="1054" y="1785"/>
                  <a:pt x="1036" y="1769"/>
                  <a:pt x="1087" y="1736"/>
                </a:cubicBezTo>
                <a:cubicBezTo>
                  <a:pt x="1075" y="1703"/>
                  <a:pt x="1063" y="1689"/>
                  <a:pt x="1029" y="1678"/>
                </a:cubicBezTo>
                <a:cubicBezTo>
                  <a:pt x="988" y="1691"/>
                  <a:pt x="971" y="1731"/>
                  <a:pt x="930" y="1744"/>
                </a:cubicBezTo>
                <a:cubicBezTo>
                  <a:pt x="875" y="1726"/>
                  <a:pt x="907" y="1756"/>
                  <a:pt x="873" y="1769"/>
                </a:cubicBezTo>
                <a:cubicBezTo>
                  <a:pt x="847" y="1779"/>
                  <a:pt x="817" y="1778"/>
                  <a:pt x="790" y="1785"/>
                </a:cubicBezTo>
                <a:cubicBezTo>
                  <a:pt x="781" y="1791"/>
                  <a:pt x="755" y="1813"/>
                  <a:pt x="741" y="1810"/>
                </a:cubicBezTo>
                <a:cubicBezTo>
                  <a:pt x="733" y="1808"/>
                  <a:pt x="730" y="1798"/>
                  <a:pt x="724" y="1793"/>
                </a:cubicBezTo>
                <a:cubicBezTo>
                  <a:pt x="717" y="1787"/>
                  <a:pt x="708" y="1782"/>
                  <a:pt x="700" y="1777"/>
                </a:cubicBezTo>
                <a:cubicBezTo>
                  <a:pt x="683" y="1724"/>
                  <a:pt x="687" y="1728"/>
                  <a:pt x="634" y="1711"/>
                </a:cubicBezTo>
                <a:cubicBezTo>
                  <a:pt x="631" y="1703"/>
                  <a:pt x="633" y="1691"/>
                  <a:pt x="626" y="1686"/>
                </a:cubicBezTo>
                <a:cubicBezTo>
                  <a:pt x="617" y="1679"/>
                  <a:pt x="603" y="1682"/>
                  <a:pt x="593" y="1678"/>
                </a:cubicBezTo>
                <a:cubicBezTo>
                  <a:pt x="584" y="1674"/>
                  <a:pt x="577" y="1666"/>
                  <a:pt x="568" y="1662"/>
                </a:cubicBezTo>
                <a:cubicBezTo>
                  <a:pt x="537" y="1647"/>
                  <a:pt x="501" y="1647"/>
                  <a:pt x="469" y="1637"/>
                </a:cubicBezTo>
                <a:cubicBezTo>
                  <a:pt x="439" y="1617"/>
                  <a:pt x="422" y="1608"/>
                  <a:pt x="387" y="1621"/>
                </a:cubicBezTo>
                <a:cubicBezTo>
                  <a:pt x="378" y="1648"/>
                  <a:pt x="362" y="1662"/>
                  <a:pt x="346" y="1686"/>
                </a:cubicBezTo>
                <a:cubicBezTo>
                  <a:pt x="320" y="1767"/>
                  <a:pt x="399" y="1739"/>
                  <a:pt x="264" y="1752"/>
                </a:cubicBezTo>
                <a:cubicBezTo>
                  <a:pt x="261" y="1760"/>
                  <a:pt x="255" y="1768"/>
                  <a:pt x="255" y="1777"/>
                </a:cubicBezTo>
                <a:cubicBezTo>
                  <a:pt x="255" y="1788"/>
                  <a:pt x="271" y="1801"/>
                  <a:pt x="264" y="1810"/>
                </a:cubicBezTo>
                <a:cubicBezTo>
                  <a:pt x="253" y="1823"/>
                  <a:pt x="214" y="1826"/>
                  <a:pt x="214" y="1826"/>
                </a:cubicBezTo>
                <a:cubicBezTo>
                  <a:pt x="206" y="1832"/>
                  <a:pt x="191" y="1833"/>
                  <a:pt x="190" y="1843"/>
                </a:cubicBezTo>
                <a:cubicBezTo>
                  <a:pt x="182" y="1906"/>
                  <a:pt x="255" y="1927"/>
                  <a:pt x="297" y="1942"/>
                </a:cubicBezTo>
                <a:cubicBezTo>
                  <a:pt x="321" y="1966"/>
                  <a:pt x="343" y="1975"/>
                  <a:pt x="354" y="2007"/>
                </a:cubicBezTo>
                <a:cubicBezTo>
                  <a:pt x="345" y="2034"/>
                  <a:pt x="331" y="2055"/>
                  <a:pt x="321" y="2081"/>
                </a:cubicBezTo>
                <a:cubicBezTo>
                  <a:pt x="341" y="2138"/>
                  <a:pt x="289" y="2126"/>
                  <a:pt x="247" y="2139"/>
                </a:cubicBezTo>
                <a:cubicBezTo>
                  <a:pt x="219" y="2158"/>
                  <a:pt x="208" y="2165"/>
                  <a:pt x="198" y="2197"/>
                </a:cubicBezTo>
                <a:cubicBezTo>
                  <a:pt x="184" y="2314"/>
                  <a:pt x="212" y="2234"/>
                  <a:pt x="148" y="2254"/>
                </a:cubicBezTo>
                <a:cubicBezTo>
                  <a:pt x="116" y="2304"/>
                  <a:pt x="153" y="2260"/>
                  <a:pt x="74" y="2287"/>
                </a:cubicBezTo>
                <a:cubicBezTo>
                  <a:pt x="65" y="2290"/>
                  <a:pt x="46" y="2323"/>
                  <a:pt x="42" y="2328"/>
                </a:cubicBezTo>
                <a:cubicBezTo>
                  <a:pt x="23" y="2351"/>
                  <a:pt x="10" y="2365"/>
                  <a:pt x="0" y="2394"/>
                </a:cubicBezTo>
                <a:cubicBezTo>
                  <a:pt x="7" y="2427"/>
                  <a:pt x="17" y="2499"/>
                  <a:pt x="33" y="2526"/>
                </a:cubicBezTo>
                <a:cubicBezTo>
                  <a:pt x="41" y="2539"/>
                  <a:pt x="55" y="2548"/>
                  <a:pt x="66" y="2559"/>
                </a:cubicBezTo>
                <a:cubicBezTo>
                  <a:pt x="72" y="2575"/>
                  <a:pt x="69" y="2598"/>
                  <a:pt x="83" y="2608"/>
                </a:cubicBezTo>
                <a:cubicBezTo>
                  <a:pt x="98" y="2618"/>
                  <a:pt x="108" y="2633"/>
                  <a:pt x="124" y="2641"/>
                </a:cubicBezTo>
                <a:cubicBezTo>
                  <a:pt x="161" y="2659"/>
                  <a:pt x="231" y="2662"/>
                  <a:pt x="264" y="2666"/>
                </a:cubicBezTo>
                <a:cubicBezTo>
                  <a:pt x="301" y="2678"/>
                  <a:pt x="311" y="2713"/>
                  <a:pt x="338" y="2740"/>
                </a:cubicBezTo>
                <a:cubicBezTo>
                  <a:pt x="354" y="2788"/>
                  <a:pt x="342" y="2837"/>
                  <a:pt x="371" y="2880"/>
                </a:cubicBezTo>
                <a:cubicBezTo>
                  <a:pt x="388" y="2931"/>
                  <a:pt x="440" y="2930"/>
                  <a:pt x="486" y="2945"/>
                </a:cubicBezTo>
                <a:cubicBezTo>
                  <a:pt x="552" y="2934"/>
                  <a:pt x="526" y="2931"/>
                  <a:pt x="576" y="2912"/>
                </a:cubicBezTo>
                <a:cubicBezTo>
                  <a:pt x="625" y="2961"/>
                  <a:pt x="633" y="2962"/>
                  <a:pt x="708" y="2970"/>
                </a:cubicBezTo>
                <a:cubicBezTo>
                  <a:pt x="723" y="3016"/>
                  <a:pt x="756" y="3046"/>
                  <a:pt x="782" y="3085"/>
                </a:cubicBezTo>
                <a:cubicBezTo>
                  <a:pt x="785" y="3113"/>
                  <a:pt x="786" y="3141"/>
                  <a:pt x="790" y="3168"/>
                </a:cubicBezTo>
                <a:cubicBezTo>
                  <a:pt x="794" y="3196"/>
                  <a:pt x="819" y="3209"/>
                  <a:pt x="831" y="3233"/>
                </a:cubicBezTo>
                <a:cubicBezTo>
                  <a:pt x="844" y="3259"/>
                  <a:pt x="851" y="3289"/>
                  <a:pt x="864" y="3316"/>
                </a:cubicBezTo>
                <a:cubicBezTo>
                  <a:pt x="938" y="3290"/>
                  <a:pt x="866" y="3287"/>
                  <a:pt x="980" y="3299"/>
                </a:cubicBezTo>
                <a:cubicBezTo>
                  <a:pt x="1013" y="3313"/>
                  <a:pt x="1045" y="3321"/>
                  <a:pt x="1078" y="3332"/>
                </a:cubicBezTo>
                <a:cubicBezTo>
                  <a:pt x="1103" y="3349"/>
                  <a:pt x="1135" y="3379"/>
                  <a:pt x="1169" y="3340"/>
                </a:cubicBezTo>
                <a:cubicBezTo>
                  <a:pt x="1186" y="3321"/>
                  <a:pt x="1170" y="3290"/>
                  <a:pt x="1177" y="3266"/>
                </a:cubicBezTo>
                <a:cubicBezTo>
                  <a:pt x="1179" y="3259"/>
                  <a:pt x="1188" y="3255"/>
                  <a:pt x="1194" y="3250"/>
                </a:cubicBezTo>
                <a:cubicBezTo>
                  <a:pt x="1222" y="3222"/>
                  <a:pt x="1243" y="3197"/>
                  <a:pt x="1276" y="3176"/>
                </a:cubicBezTo>
                <a:cubicBezTo>
                  <a:pt x="1265" y="3106"/>
                  <a:pt x="1260" y="3137"/>
                  <a:pt x="1243" y="3085"/>
                </a:cubicBezTo>
                <a:cubicBezTo>
                  <a:pt x="1295" y="3007"/>
                  <a:pt x="1190" y="3150"/>
                  <a:pt x="1375" y="3052"/>
                </a:cubicBezTo>
                <a:cubicBezTo>
                  <a:pt x="1392" y="3043"/>
                  <a:pt x="1380" y="3014"/>
                  <a:pt x="1383" y="2995"/>
                </a:cubicBezTo>
                <a:cubicBezTo>
                  <a:pt x="1405" y="2997"/>
                  <a:pt x="1467" y="2991"/>
                  <a:pt x="1490" y="3019"/>
                </a:cubicBezTo>
                <a:cubicBezTo>
                  <a:pt x="1500" y="3031"/>
                  <a:pt x="1503" y="3091"/>
                  <a:pt x="1506" y="3094"/>
                </a:cubicBezTo>
                <a:cubicBezTo>
                  <a:pt x="1518" y="3106"/>
                  <a:pt x="1539" y="3099"/>
                  <a:pt x="1556" y="3102"/>
                </a:cubicBezTo>
                <a:cubicBezTo>
                  <a:pt x="1615" y="3087"/>
                  <a:pt x="1592" y="3059"/>
                  <a:pt x="1654" y="3044"/>
                </a:cubicBezTo>
                <a:cubicBezTo>
                  <a:pt x="1675" y="3025"/>
                  <a:pt x="1686" y="3014"/>
                  <a:pt x="1695" y="2987"/>
                </a:cubicBezTo>
                <a:cubicBezTo>
                  <a:pt x="1692" y="2962"/>
                  <a:pt x="1696" y="2935"/>
                  <a:pt x="1687" y="2912"/>
                </a:cubicBezTo>
                <a:cubicBezTo>
                  <a:pt x="1684" y="2904"/>
                  <a:pt x="1669" y="2910"/>
                  <a:pt x="1663" y="2904"/>
                </a:cubicBezTo>
                <a:cubicBezTo>
                  <a:pt x="1657" y="2898"/>
                  <a:pt x="1657" y="2888"/>
                  <a:pt x="1654" y="2880"/>
                </a:cubicBezTo>
                <a:cubicBezTo>
                  <a:pt x="1657" y="2869"/>
                  <a:pt x="1658" y="2857"/>
                  <a:pt x="1663" y="2847"/>
                </a:cubicBezTo>
                <a:cubicBezTo>
                  <a:pt x="1666" y="2840"/>
                  <a:pt x="1678" y="2838"/>
                  <a:pt x="1679" y="2830"/>
                </a:cubicBezTo>
                <a:cubicBezTo>
                  <a:pt x="1680" y="2822"/>
                  <a:pt x="1666" y="2783"/>
                  <a:pt x="1663" y="2773"/>
                </a:cubicBezTo>
                <a:cubicBezTo>
                  <a:pt x="1700" y="2715"/>
                  <a:pt x="1696" y="2731"/>
                  <a:pt x="1786" y="2723"/>
                </a:cubicBezTo>
                <a:cubicBezTo>
                  <a:pt x="1827" y="2697"/>
                  <a:pt x="1817" y="2717"/>
                  <a:pt x="1860" y="2731"/>
                </a:cubicBezTo>
                <a:cubicBezTo>
                  <a:pt x="1964" y="2722"/>
                  <a:pt x="1963" y="2700"/>
                  <a:pt x="1992" y="2781"/>
                </a:cubicBezTo>
                <a:cubicBezTo>
                  <a:pt x="2001" y="2887"/>
                  <a:pt x="1978" y="2893"/>
                  <a:pt x="2074" y="2880"/>
                </a:cubicBezTo>
                <a:cubicBezTo>
                  <a:pt x="2082" y="2877"/>
                  <a:pt x="2092" y="2876"/>
                  <a:pt x="2099" y="2871"/>
                </a:cubicBezTo>
                <a:cubicBezTo>
                  <a:pt x="2114" y="2859"/>
                  <a:pt x="2121" y="2833"/>
                  <a:pt x="2140" y="2830"/>
                </a:cubicBezTo>
                <a:cubicBezTo>
                  <a:pt x="2159" y="2827"/>
                  <a:pt x="2178" y="2825"/>
                  <a:pt x="2197" y="2822"/>
                </a:cubicBezTo>
                <a:cubicBezTo>
                  <a:pt x="2200" y="2814"/>
                  <a:pt x="2198" y="2800"/>
                  <a:pt x="2206" y="2797"/>
                </a:cubicBezTo>
                <a:cubicBezTo>
                  <a:pt x="2244" y="2785"/>
                  <a:pt x="2244" y="2814"/>
                  <a:pt x="2271" y="2822"/>
                </a:cubicBezTo>
                <a:cubicBezTo>
                  <a:pt x="2290" y="2827"/>
                  <a:pt x="2310" y="2827"/>
                  <a:pt x="2329" y="2830"/>
                </a:cubicBezTo>
                <a:cubicBezTo>
                  <a:pt x="2353" y="2854"/>
                  <a:pt x="2375" y="2884"/>
                  <a:pt x="2395" y="2912"/>
                </a:cubicBezTo>
                <a:cubicBezTo>
                  <a:pt x="2406" y="2968"/>
                  <a:pt x="2413" y="2950"/>
                  <a:pt x="2428" y="2995"/>
                </a:cubicBezTo>
                <a:cubicBezTo>
                  <a:pt x="2400" y="3080"/>
                  <a:pt x="2380" y="3180"/>
                  <a:pt x="2485" y="3200"/>
                </a:cubicBezTo>
                <a:cubicBezTo>
                  <a:pt x="2507" y="3195"/>
                  <a:pt x="2529" y="3189"/>
                  <a:pt x="2551" y="3184"/>
                </a:cubicBezTo>
                <a:cubicBezTo>
                  <a:pt x="2568" y="3180"/>
                  <a:pt x="2601" y="3168"/>
                  <a:pt x="2601" y="3168"/>
                </a:cubicBezTo>
                <a:cubicBezTo>
                  <a:pt x="2617" y="3192"/>
                  <a:pt x="2624" y="3215"/>
                  <a:pt x="2634" y="3242"/>
                </a:cubicBezTo>
                <a:cubicBezTo>
                  <a:pt x="2623" y="3271"/>
                  <a:pt x="2606" y="3278"/>
                  <a:pt x="2584" y="3299"/>
                </a:cubicBezTo>
                <a:cubicBezTo>
                  <a:pt x="2590" y="3310"/>
                  <a:pt x="2594" y="3322"/>
                  <a:pt x="2601" y="3332"/>
                </a:cubicBezTo>
                <a:cubicBezTo>
                  <a:pt x="2605" y="3338"/>
                  <a:pt x="2615" y="3342"/>
                  <a:pt x="2617" y="3349"/>
                </a:cubicBezTo>
                <a:cubicBezTo>
                  <a:pt x="2643" y="3439"/>
                  <a:pt x="2603" y="3392"/>
                  <a:pt x="2642" y="3431"/>
                </a:cubicBezTo>
                <a:cubicBezTo>
                  <a:pt x="2678" y="3419"/>
                  <a:pt x="2699" y="3392"/>
                  <a:pt x="2724" y="3365"/>
                </a:cubicBezTo>
                <a:cubicBezTo>
                  <a:pt x="2729" y="3373"/>
                  <a:pt x="2734" y="3382"/>
                  <a:pt x="2740" y="3390"/>
                </a:cubicBezTo>
                <a:cubicBezTo>
                  <a:pt x="2745" y="3396"/>
                  <a:pt x="2756" y="3398"/>
                  <a:pt x="2757" y="3406"/>
                </a:cubicBezTo>
                <a:cubicBezTo>
                  <a:pt x="2762" y="3456"/>
                  <a:pt x="2749" y="3491"/>
                  <a:pt x="2724" y="3530"/>
                </a:cubicBezTo>
                <a:cubicBezTo>
                  <a:pt x="2776" y="3580"/>
                  <a:pt x="2765" y="3562"/>
                  <a:pt x="2815" y="3530"/>
                </a:cubicBezTo>
                <a:cubicBezTo>
                  <a:pt x="2856" y="3534"/>
                  <a:pt x="2901" y="3528"/>
                  <a:pt x="2938" y="3546"/>
                </a:cubicBezTo>
                <a:cubicBezTo>
                  <a:pt x="2956" y="3555"/>
                  <a:pt x="2987" y="3579"/>
                  <a:pt x="2987" y="3579"/>
                </a:cubicBezTo>
                <a:cubicBezTo>
                  <a:pt x="2998" y="3576"/>
                  <a:pt x="3017" y="3582"/>
                  <a:pt x="3020" y="3571"/>
                </a:cubicBezTo>
                <a:cubicBezTo>
                  <a:pt x="3025" y="3554"/>
                  <a:pt x="3004" y="3521"/>
                  <a:pt x="3004" y="3521"/>
                </a:cubicBezTo>
                <a:cubicBezTo>
                  <a:pt x="3015" y="3489"/>
                  <a:pt x="3025" y="3482"/>
                  <a:pt x="3053" y="3464"/>
                </a:cubicBezTo>
                <a:cubicBezTo>
                  <a:pt x="3068" y="3416"/>
                  <a:pt x="3056" y="3367"/>
                  <a:pt x="3111" y="3349"/>
                </a:cubicBezTo>
                <a:cubicBezTo>
                  <a:pt x="3137" y="3322"/>
                  <a:pt x="3158" y="3293"/>
                  <a:pt x="3185" y="3266"/>
                </a:cubicBezTo>
                <a:cubicBezTo>
                  <a:pt x="3193" y="3242"/>
                  <a:pt x="3198" y="3196"/>
                  <a:pt x="3177" y="3176"/>
                </a:cubicBezTo>
                <a:cubicBezTo>
                  <a:pt x="3161" y="3160"/>
                  <a:pt x="3133" y="3164"/>
                  <a:pt x="3111" y="3159"/>
                </a:cubicBezTo>
                <a:cubicBezTo>
                  <a:pt x="3140" y="3140"/>
                  <a:pt x="3141" y="3122"/>
                  <a:pt x="3160" y="3094"/>
                </a:cubicBezTo>
                <a:cubicBezTo>
                  <a:pt x="3151" y="3058"/>
                  <a:pt x="3138" y="3049"/>
                  <a:pt x="3119" y="3019"/>
                </a:cubicBezTo>
                <a:cubicBezTo>
                  <a:pt x="3125" y="2953"/>
                  <a:pt x="3118" y="2928"/>
                  <a:pt x="3152" y="2880"/>
                </a:cubicBezTo>
                <a:cubicBezTo>
                  <a:pt x="3155" y="2872"/>
                  <a:pt x="3156" y="2863"/>
                  <a:pt x="3160" y="2855"/>
                </a:cubicBezTo>
                <a:cubicBezTo>
                  <a:pt x="3164" y="2848"/>
                  <a:pt x="3176" y="2846"/>
                  <a:pt x="3177" y="2838"/>
                </a:cubicBezTo>
                <a:cubicBezTo>
                  <a:pt x="3179" y="2822"/>
                  <a:pt x="3176" y="2804"/>
                  <a:pt x="3168" y="2789"/>
                </a:cubicBezTo>
                <a:cubicBezTo>
                  <a:pt x="3164" y="2780"/>
                  <a:pt x="3151" y="2779"/>
                  <a:pt x="3144" y="2773"/>
                </a:cubicBezTo>
                <a:cubicBezTo>
                  <a:pt x="3123" y="2756"/>
                  <a:pt x="3103" y="2695"/>
                  <a:pt x="3086" y="2690"/>
                </a:cubicBezTo>
                <a:cubicBezTo>
                  <a:pt x="3065" y="2684"/>
                  <a:pt x="3042" y="2685"/>
                  <a:pt x="3020" y="2682"/>
                </a:cubicBezTo>
                <a:cubicBezTo>
                  <a:pt x="3014" y="2576"/>
                  <a:pt x="3032" y="2543"/>
                  <a:pt x="2954" y="2493"/>
                </a:cubicBezTo>
                <a:cubicBezTo>
                  <a:pt x="2949" y="2501"/>
                  <a:pt x="2945" y="2511"/>
                  <a:pt x="2938" y="2518"/>
                </a:cubicBezTo>
                <a:cubicBezTo>
                  <a:pt x="2923" y="2531"/>
                  <a:pt x="2889" y="2550"/>
                  <a:pt x="2889" y="2550"/>
                </a:cubicBezTo>
                <a:cubicBezTo>
                  <a:pt x="2878" y="2547"/>
                  <a:pt x="2862" y="2552"/>
                  <a:pt x="2856" y="2542"/>
                </a:cubicBezTo>
                <a:cubicBezTo>
                  <a:pt x="2826" y="2493"/>
                  <a:pt x="2897" y="2526"/>
                  <a:pt x="2856" y="2485"/>
                </a:cubicBezTo>
                <a:cubicBezTo>
                  <a:pt x="2842" y="2471"/>
                  <a:pt x="2806" y="2452"/>
                  <a:pt x="2806" y="2452"/>
                </a:cubicBezTo>
                <a:cubicBezTo>
                  <a:pt x="2811" y="2419"/>
                  <a:pt x="2835" y="2354"/>
                  <a:pt x="2815" y="2320"/>
                </a:cubicBezTo>
                <a:cubicBezTo>
                  <a:pt x="2811" y="2312"/>
                  <a:pt x="2798" y="2315"/>
                  <a:pt x="2790" y="2312"/>
                </a:cubicBezTo>
                <a:cubicBezTo>
                  <a:pt x="2784" y="2293"/>
                  <a:pt x="2784" y="2281"/>
                  <a:pt x="2765" y="2271"/>
                </a:cubicBezTo>
                <a:cubicBezTo>
                  <a:pt x="2750" y="2263"/>
                  <a:pt x="2716" y="2254"/>
                  <a:pt x="2716" y="2254"/>
                </a:cubicBezTo>
                <a:cubicBezTo>
                  <a:pt x="2704" y="2219"/>
                  <a:pt x="2685" y="2197"/>
                  <a:pt x="2658" y="2172"/>
                </a:cubicBezTo>
                <a:cubicBezTo>
                  <a:pt x="2650" y="2129"/>
                  <a:pt x="2646" y="2126"/>
                  <a:pt x="2617" y="2098"/>
                </a:cubicBezTo>
                <a:cubicBezTo>
                  <a:pt x="2603" y="2101"/>
                  <a:pt x="2589" y="2100"/>
                  <a:pt x="2576" y="2106"/>
                </a:cubicBezTo>
                <a:cubicBezTo>
                  <a:pt x="2555" y="2115"/>
                  <a:pt x="2559" y="2130"/>
                  <a:pt x="2551" y="2147"/>
                </a:cubicBezTo>
                <a:cubicBezTo>
                  <a:pt x="2539" y="2172"/>
                  <a:pt x="2528" y="2194"/>
                  <a:pt x="2518" y="2221"/>
                </a:cubicBezTo>
                <a:cubicBezTo>
                  <a:pt x="2502" y="2218"/>
                  <a:pt x="2483" y="2221"/>
                  <a:pt x="2469" y="2213"/>
                </a:cubicBezTo>
                <a:cubicBezTo>
                  <a:pt x="2461" y="2209"/>
                  <a:pt x="2464" y="2196"/>
                  <a:pt x="2461" y="2188"/>
                </a:cubicBezTo>
                <a:cubicBezTo>
                  <a:pt x="2451" y="2158"/>
                  <a:pt x="2454" y="2168"/>
                  <a:pt x="2436" y="2139"/>
                </a:cubicBezTo>
                <a:cubicBezTo>
                  <a:pt x="2439" y="2123"/>
                  <a:pt x="2430" y="2100"/>
                  <a:pt x="2444" y="2090"/>
                </a:cubicBezTo>
                <a:cubicBezTo>
                  <a:pt x="2464" y="2076"/>
                  <a:pt x="2494" y="2088"/>
                  <a:pt x="2518" y="2081"/>
                </a:cubicBezTo>
                <a:cubicBezTo>
                  <a:pt x="2526" y="2079"/>
                  <a:pt x="2529" y="2070"/>
                  <a:pt x="2535" y="2065"/>
                </a:cubicBezTo>
                <a:cubicBezTo>
                  <a:pt x="2541" y="1990"/>
                  <a:pt x="2547" y="1970"/>
                  <a:pt x="2527" y="1909"/>
                </a:cubicBezTo>
                <a:cubicBezTo>
                  <a:pt x="2539" y="1896"/>
                  <a:pt x="2565" y="1893"/>
                  <a:pt x="2568" y="1876"/>
                </a:cubicBezTo>
                <a:cubicBezTo>
                  <a:pt x="2580" y="1808"/>
                  <a:pt x="2570" y="1810"/>
                  <a:pt x="2535" y="1785"/>
                </a:cubicBezTo>
                <a:cubicBezTo>
                  <a:pt x="2558" y="1749"/>
                  <a:pt x="2561" y="1742"/>
                  <a:pt x="2518" y="1728"/>
                </a:cubicBezTo>
                <a:cubicBezTo>
                  <a:pt x="2521" y="1720"/>
                  <a:pt x="2529" y="1712"/>
                  <a:pt x="2527" y="1703"/>
                </a:cubicBezTo>
                <a:cubicBezTo>
                  <a:pt x="2526" y="1695"/>
                  <a:pt x="2516" y="1691"/>
                  <a:pt x="2510" y="1686"/>
                </a:cubicBezTo>
                <a:cubicBezTo>
                  <a:pt x="2435" y="1630"/>
                  <a:pt x="2483" y="1676"/>
                  <a:pt x="2444" y="1637"/>
                </a:cubicBezTo>
                <a:cubicBezTo>
                  <a:pt x="2459" y="1532"/>
                  <a:pt x="2444" y="1556"/>
                  <a:pt x="2576" y="1547"/>
                </a:cubicBezTo>
                <a:cubicBezTo>
                  <a:pt x="2603" y="1529"/>
                  <a:pt x="2614" y="1507"/>
                  <a:pt x="2642" y="1489"/>
                </a:cubicBezTo>
                <a:cubicBezTo>
                  <a:pt x="2650" y="1492"/>
                  <a:pt x="2660" y="1491"/>
                  <a:pt x="2666" y="1497"/>
                </a:cubicBezTo>
                <a:cubicBezTo>
                  <a:pt x="2672" y="1503"/>
                  <a:pt x="2667" y="1519"/>
                  <a:pt x="2675" y="1522"/>
                </a:cubicBezTo>
                <a:cubicBezTo>
                  <a:pt x="2704" y="1532"/>
                  <a:pt x="2735" y="1527"/>
                  <a:pt x="2765" y="1530"/>
                </a:cubicBezTo>
                <a:cubicBezTo>
                  <a:pt x="2779" y="1527"/>
                  <a:pt x="2793" y="1528"/>
                  <a:pt x="2806" y="1522"/>
                </a:cubicBezTo>
                <a:cubicBezTo>
                  <a:pt x="2832" y="1511"/>
                  <a:pt x="2823" y="1486"/>
                  <a:pt x="2831" y="1464"/>
                </a:cubicBezTo>
                <a:cubicBezTo>
                  <a:pt x="2841" y="1437"/>
                  <a:pt x="2848" y="1440"/>
                  <a:pt x="2872" y="1431"/>
                </a:cubicBezTo>
                <a:cubicBezTo>
                  <a:pt x="2895" y="1410"/>
                  <a:pt x="2920" y="1408"/>
                  <a:pt x="2946" y="1390"/>
                </a:cubicBezTo>
                <a:cubicBezTo>
                  <a:pt x="2990" y="1434"/>
                  <a:pt x="2943" y="1467"/>
                  <a:pt x="3012" y="1489"/>
                </a:cubicBezTo>
                <a:cubicBezTo>
                  <a:pt x="3028" y="1486"/>
                  <a:pt x="3047" y="1491"/>
                  <a:pt x="3061" y="1481"/>
                </a:cubicBezTo>
                <a:cubicBezTo>
                  <a:pt x="3084" y="1465"/>
                  <a:pt x="3091" y="1434"/>
                  <a:pt x="3111" y="1415"/>
                </a:cubicBezTo>
                <a:cubicBezTo>
                  <a:pt x="3136" y="1492"/>
                  <a:pt x="3095" y="1380"/>
                  <a:pt x="3144" y="1464"/>
                </a:cubicBezTo>
                <a:cubicBezTo>
                  <a:pt x="3171" y="1511"/>
                  <a:pt x="3128" y="1489"/>
                  <a:pt x="3177" y="1505"/>
                </a:cubicBezTo>
                <a:cubicBezTo>
                  <a:pt x="3193" y="1502"/>
                  <a:pt x="3213" y="1507"/>
                  <a:pt x="3226" y="1497"/>
                </a:cubicBezTo>
                <a:cubicBezTo>
                  <a:pt x="3242" y="1485"/>
                  <a:pt x="3233" y="1458"/>
                  <a:pt x="3242" y="1440"/>
                </a:cubicBezTo>
                <a:cubicBezTo>
                  <a:pt x="3257" y="1410"/>
                  <a:pt x="3278" y="1400"/>
                  <a:pt x="3308" y="1390"/>
                </a:cubicBezTo>
                <a:cubicBezTo>
                  <a:pt x="3314" y="1385"/>
                  <a:pt x="3323" y="1381"/>
                  <a:pt x="3325" y="1374"/>
                </a:cubicBezTo>
                <a:cubicBezTo>
                  <a:pt x="3331" y="1356"/>
                  <a:pt x="3321" y="1331"/>
                  <a:pt x="3333" y="1316"/>
                </a:cubicBezTo>
                <a:cubicBezTo>
                  <a:pt x="3343" y="1302"/>
                  <a:pt x="3382" y="1300"/>
                  <a:pt x="3382" y="1300"/>
                </a:cubicBezTo>
                <a:cubicBezTo>
                  <a:pt x="3397" y="1258"/>
                  <a:pt x="3442" y="1240"/>
                  <a:pt x="3473" y="1209"/>
                </a:cubicBezTo>
                <a:cubicBezTo>
                  <a:pt x="3476" y="1201"/>
                  <a:pt x="3475" y="1190"/>
                  <a:pt x="3481" y="1184"/>
                </a:cubicBezTo>
                <a:cubicBezTo>
                  <a:pt x="3493" y="1172"/>
                  <a:pt x="3561" y="1165"/>
                  <a:pt x="3580" y="1160"/>
                </a:cubicBezTo>
                <a:cubicBezTo>
                  <a:pt x="3633" y="1177"/>
                  <a:pt x="3656" y="1193"/>
                  <a:pt x="3695" y="1234"/>
                </a:cubicBezTo>
                <a:cubicBezTo>
                  <a:pt x="3747" y="1217"/>
                  <a:pt x="3720" y="1183"/>
                  <a:pt x="3744" y="1143"/>
                </a:cubicBezTo>
                <a:cubicBezTo>
                  <a:pt x="3753" y="1128"/>
                  <a:pt x="3768" y="1117"/>
                  <a:pt x="3777" y="1102"/>
                </a:cubicBezTo>
                <a:cubicBezTo>
                  <a:pt x="3764" y="917"/>
                  <a:pt x="3791" y="1029"/>
                  <a:pt x="3728" y="962"/>
                </a:cubicBezTo>
                <a:cubicBezTo>
                  <a:pt x="3758" y="943"/>
                  <a:pt x="3758" y="926"/>
                  <a:pt x="3777" y="896"/>
                </a:cubicBezTo>
                <a:cubicBezTo>
                  <a:pt x="3780" y="882"/>
                  <a:pt x="3786" y="869"/>
                  <a:pt x="3786" y="855"/>
                </a:cubicBezTo>
                <a:cubicBezTo>
                  <a:pt x="3786" y="833"/>
                  <a:pt x="3758" y="725"/>
                  <a:pt x="3744" y="707"/>
                </a:cubicBezTo>
                <a:cubicBezTo>
                  <a:pt x="3732" y="692"/>
                  <a:pt x="3717" y="680"/>
                  <a:pt x="3703" y="666"/>
                </a:cubicBezTo>
                <a:cubicBezTo>
                  <a:pt x="3686" y="649"/>
                  <a:pt x="3644" y="640"/>
                  <a:pt x="3621" y="633"/>
                </a:cubicBezTo>
                <a:cubicBezTo>
                  <a:pt x="3606" y="556"/>
                  <a:pt x="3593" y="581"/>
                  <a:pt x="3514" y="567"/>
                </a:cubicBezTo>
                <a:cubicBezTo>
                  <a:pt x="3492" y="563"/>
                  <a:pt x="3448" y="551"/>
                  <a:pt x="3448" y="551"/>
                </a:cubicBezTo>
                <a:cubicBezTo>
                  <a:pt x="3421" y="522"/>
                  <a:pt x="3447" y="496"/>
                  <a:pt x="3432" y="452"/>
                </a:cubicBezTo>
                <a:cubicBezTo>
                  <a:pt x="3423" y="427"/>
                  <a:pt x="3378" y="416"/>
                  <a:pt x="3358" y="411"/>
                </a:cubicBezTo>
                <a:cubicBezTo>
                  <a:pt x="3268" y="416"/>
                  <a:pt x="3167" y="431"/>
                  <a:pt x="3078" y="403"/>
                </a:cubicBezTo>
                <a:cubicBezTo>
                  <a:pt x="3076" y="401"/>
                  <a:pt x="3029" y="375"/>
                  <a:pt x="3037" y="362"/>
                </a:cubicBezTo>
                <a:cubicBezTo>
                  <a:pt x="3045" y="349"/>
                  <a:pt x="3064" y="351"/>
                  <a:pt x="3078" y="345"/>
                </a:cubicBezTo>
                <a:close/>
              </a:path>
            </a:pathLst>
          </a:custGeom>
          <a:solidFill>
            <a:srgbClr val="7030A0"/>
          </a:solidFill>
          <a:ln w="12700" cap="rnd" cmpd="sng">
            <a:solidFill>
              <a:schemeClr val="bg1"/>
            </a:solidFill>
            <a:round/>
            <a:headEnd/>
            <a:tailEnd/>
          </a:ln>
          <a:effectLst>
            <a:outerShdw dist="38100" dir="5400000" algn="ctr" rotWithShape="0">
              <a:srgbClr val="000000">
                <a:alpha val="28000"/>
              </a:srgbClr>
            </a:outerShdw>
          </a:effectLst>
        </p:spPr>
        <p:txBody>
          <a:bodyPr/>
          <a:lstStyle/>
          <a:p>
            <a:pPr>
              <a:defRPr/>
            </a:pPr>
            <a:endParaRPr lang="zh-CN" altLang="en-US"/>
          </a:p>
        </p:txBody>
      </p:sp>
      <p:sp>
        <p:nvSpPr>
          <p:cNvPr id="5159" name="内容占位符 71" descr="CID:%7b31DE893D-91C5-48ED-8C71-399395E511CF%7d/中心logo正色.png"/>
          <p:cNvSpPr>
            <a:spLocks noGrp="1" noChangeArrowheads="1"/>
          </p:cNvSpPr>
          <p:nvPr/>
        </p:nvSpPr>
        <p:spPr bwMode="auto">
          <a:xfrm>
            <a:off x="6300193" y="3861048"/>
            <a:ext cx="2304255" cy="3933577"/>
          </a:xfrm>
          <a:prstGeom prst="rect">
            <a:avLst/>
          </a:prstGeom>
          <a:noFill/>
          <a:ln w="9525">
            <a:noFill/>
            <a:miter lim="800000"/>
            <a:headEnd/>
            <a:tailEnd/>
          </a:ln>
        </p:spPr>
        <p:txBody>
          <a:bodyPr/>
          <a:lstStyle/>
          <a:p>
            <a:pPr marL="342900" indent="-342900" eaLnBrk="0" hangingPunct="0">
              <a:lnSpc>
                <a:spcPct val="150000"/>
              </a:lnSpc>
              <a:spcBef>
                <a:spcPct val="20000"/>
              </a:spcBef>
              <a:buFontTx/>
              <a:buBlip>
                <a:blip r:embed="rId2"/>
              </a:buBlip>
            </a:pPr>
            <a:r>
              <a:rPr lang="en-US" altLang="zh-CN" sz="1400" dirty="0" smtClean="0">
                <a:latin typeface="微软雅黑" pitchFamily="34" charset="-122"/>
                <a:ea typeface="微软雅黑" pitchFamily="34" charset="-122"/>
              </a:rPr>
              <a:t>21</a:t>
            </a:r>
            <a:r>
              <a:rPr lang="zh-CN" altLang="en-US" sz="1400" dirty="0" smtClean="0">
                <a:latin typeface="微软雅黑" pitchFamily="34" charset="-122"/>
                <a:ea typeface="微软雅黑" pitchFamily="34" charset="-122"/>
              </a:rPr>
              <a:t>省</a:t>
            </a:r>
            <a:r>
              <a:rPr lang="zh-CN" altLang="en-US" sz="1400" dirty="0">
                <a:latin typeface="微软雅黑" pitchFamily="34" charset="-122"/>
                <a:ea typeface="微软雅黑" pitchFamily="34" charset="-122"/>
              </a:rPr>
              <a:t>市区</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新疆</a:t>
            </a:r>
            <a:r>
              <a:rPr lang="zh-CN" altLang="en-US" sz="1400" dirty="0" smtClean="0">
                <a:latin typeface="微软雅黑" pitchFamily="34" charset="-122"/>
                <a:ea typeface="微软雅黑" pitchFamily="34" charset="-122"/>
              </a:rPr>
              <a:t>兵团已经建成（绿色）</a:t>
            </a:r>
            <a:endParaRPr lang="en-US" sz="1400" dirty="0">
              <a:latin typeface="微软雅黑" pitchFamily="34" charset="-122"/>
              <a:ea typeface="微软雅黑" pitchFamily="34" charset="-122"/>
            </a:endParaRPr>
          </a:p>
          <a:p>
            <a:pPr marL="342900" indent="-342900" eaLnBrk="0" hangingPunct="0">
              <a:lnSpc>
                <a:spcPct val="150000"/>
              </a:lnSpc>
              <a:spcBef>
                <a:spcPct val="20000"/>
              </a:spcBef>
              <a:buFontTx/>
              <a:buBlip>
                <a:blip r:embed="rId2"/>
              </a:buBlip>
            </a:pPr>
            <a:r>
              <a:rPr lang="en-US" altLang="zh-CN" sz="1400" dirty="0" smtClean="0">
                <a:latin typeface="微软雅黑" pitchFamily="34" charset="-122"/>
                <a:ea typeface="微软雅黑" pitchFamily="34" charset="-122"/>
              </a:rPr>
              <a:t>10</a:t>
            </a:r>
            <a:r>
              <a:rPr lang="zh-CN" altLang="en-US" sz="1400" dirty="0" smtClean="0">
                <a:latin typeface="微软雅黑" pitchFamily="34" charset="-122"/>
                <a:ea typeface="微软雅黑" pitchFamily="34" charset="-122"/>
              </a:rPr>
              <a:t>省区（北京、</a:t>
            </a:r>
            <a:r>
              <a:rPr lang="zh-CN" altLang="en-US" sz="1400" b="1" dirty="0" smtClean="0">
                <a:solidFill>
                  <a:srgbClr val="C00000"/>
                </a:solidFill>
                <a:latin typeface="微软雅黑" pitchFamily="34" charset="-122"/>
                <a:ea typeface="微软雅黑" pitchFamily="34" charset="-122"/>
              </a:rPr>
              <a:t>辽宁、上海、江苏、浙江、福建、湖北、广东、重庆</a:t>
            </a:r>
            <a:r>
              <a:rPr lang="zh-CN" altLang="en-US" sz="1400" dirty="0" smtClean="0">
                <a:latin typeface="微软雅黑" pitchFamily="34" charset="-122"/>
                <a:ea typeface="微软雅黑" pitchFamily="34" charset="-122"/>
              </a:rPr>
              <a:t>、西藏）未建设（紫色）</a:t>
            </a:r>
            <a:endParaRPr lang="zh-CN" altLang="en-US" sz="1400" dirty="0">
              <a:latin typeface="微软雅黑" pitchFamily="34" charset="-122"/>
              <a:ea typeface="微软雅黑" pitchFamily="34" charset="-122"/>
            </a:endParaRPr>
          </a:p>
        </p:txBody>
      </p:sp>
      <p:sp>
        <p:nvSpPr>
          <p:cNvPr id="39" name="灯片编号占位符 3"/>
          <p:cNvSpPr>
            <a:spLocks noGrp="1"/>
          </p:cNvSpPr>
          <p:nvPr>
            <p:ph type="sldNum" sz="quarter" idx="12"/>
          </p:nvPr>
        </p:nvSpPr>
        <p:spPr>
          <a:xfrm>
            <a:off x="3419872" y="6356350"/>
            <a:ext cx="1584176" cy="365125"/>
          </a:xfrm>
        </p:spPr>
        <p:txBody>
          <a:bodyPr/>
          <a:lstStyle/>
          <a:p>
            <a:pPr algn="ctr">
              <a:defRPr/>
            </a:pPr>
            <a:r>
              <a:rPr lang="zh-CN" altLang="en-US" dirty="0" smtClean="0"/>
              <a:t>第</a:t>
            </a:r>
            <a:fld id="{8CBC9AEA-4C75-47FD-A55C-A7A51C4CF152}" type="slidenum">
              <a:rPr lang="zh-CN" altLang="en-US" smtClean="0"/>
              <a:pPr algn="ctr">
                <a:defRPr/>
              </a:pPr>
              <a:t>48</a:t>
            </a:fld>
            <a:r>
              <a:rPr lang="zh-CN" altLang="en-US" dirty="0" smtClean="0"/>
              <a:t>页</a:t>
            </a:r>
            <a:endParaRPr lang="zh-CN" altLang="en-US" dirty="0"/>
          </a:p>
        </p:txBody>
      </p:sp>
    </p:spTree>
    <p:extLst>
      <p:ext uri="{BB962C8B-B14F-4D97-AF65-F5344CB8AC3E}">
        <p14:creationId xmlns:p14="http://schemas.microsoft.com/office/powerpoint/2010/main" val="368395199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提升认证服务体系服务</a:t>
            </a:r>
            <a:r>
              <a:rPr lang="zh-CN" altLang="en-US" dirty="0" smtClean="0"/>
              <a:t>能力</a:t>
            </a:r>
            <a:endParaRPr lang="zh-CN" altLang="en-US" dirty="0"/>
          </a:p>
        </p:txBody>
      </p:sp>
      <p:sp>
        <p:nvSpPr>
          <p:cNvPr id="3" name="内容占位符 2"/>
          <p:cNvSpPr>
            <a:spLocks noGrp="1"/>
          </p:cNvSpPr>
          <p:nvPr>
            <p:ph idx="1"/>
          </p:nvPr>
        </p:nvSpPr>
        <p:spPr>
          <a:xfrm>
            <a:off x="457200" y="1196752"/>
            <a:ext cx="8229600" cy="5184576"/>
          </a:xfrm>
        </p:spPr>
        <p:txBody>
          <a:bodyPr/>
          <a:lstStyle/>
          <a:p>
            <a:pPr marL="514350" indent="-514350">
              <a:lnSpc>
                <a:spcPct val="150000"/>
              </a:lnSpc>
              <a:buFont typeface="+mj-lt"/>
              <a:buAutoNum type="arabicPeriod"/>
            </a:pPr>
            <a:r>
              <a:rPr lang="zh-CN" altLang="en-US" dirty="0" smtClean="0">
                <a:latin typeface="黑体" panose="02010609060101010101" pitchFamily="49" charset="-122"/>
                <a:ea typeface="黑体" panose="02010609060101010101" pitchFamily="49" charset="-122"/>
              </a:rPr>
              <a:t>逐步推动全国</a:t>
            </a:r>
            <a:r>
              <a:rPr lang="en-US" altLang="zh-CN" dirty="0" smtClean="0">
                <a:latin typeface="黑体" panose="02010609060101010101" pitchFamily="49" charset="-122"/>
                <a:ea typeface="黑体" panose="02010609060101010101" pitchFamily="49" charset="-122"/>
              </a:rPr>
              <a:t>RA</a:t>
            </a:r>
            <a:r>
              <a:rPr lang="zh-CN" altLang="en-US" dirty="0" smtClean="0">
                <a:latin typeface="黑体" panose="02010609060101010101" pitchFamily="49" charset="-122"/>
                <a:ea typeface="黑体" panose="02010609060101010101" pitchFamily="49" charset="-122"/>
              </a:rPr>
              <a:t>系统的升级工作</a:t>
            </a:r>
            <a:endParaRPr lang="en-US" altLang="zh-CN" dirty="0" smtClean="0">
              <a:latin typeface="黑体" panose="02010609060101010101" pitchFamily="49" charset="-122"/>
              <a:ea typeface="黑体" panose="02010609060101010101" pitchFamily="49" charset="-122"/>
            </a:endParaRPr>
          </a:p>
          <a:p>
            <a:pPr marL="514350" indent="-514350">
              <a:lnSpc>
                <a:spcPct val="150000"/>
              </a:lnSpc>
              <a:buFont typeface="+mj-lt"/>
              <a:buAutoNum type="arabicPeriod"/>
            </a:pPr>
            <a:r>
              <a:rPr lang="zh-CN" altLang="zh-CN" dirty="0">
                <a:latin typeface="黑体" panose="02010609060101010101" pitchFamily="49" charset="-122"/>
                <a:ea typeface="黑体" panose="02010609060101010101" pitchFamily="49" charset="-122"/>
              </a:rPr>
              <a:t>建立全国统一的“政务</a:t>
            </a:r>
            <a:r>
              <a:rPr lang="en-US" altLang="zh-CN" dirty="0">
                <a:latin typeface="黑体" panose="02010609060101010101" pitchFamily="49" charset="-122"/>
                <a:ea typeface="黑体" panose="02010609060101010101" pitchFamily="49" charset="-122"/>
              </a:rPr>
              <a:t>CA</a:t>
            </a:r>
            <a:r>
              <a:rPr lang="zh-CN" altLang="zh-CN" dirty="0">
                <a:latin typeface="黑体" panose="02010609060101010101" pitchFamily="49" charset="-122"/>
                <a:ea typeface="黑体" panose="02010609060101010101" pitchFamily="49" charset="-122"/>
              </a:rPr>
              <a:t>业务管理平台”，</a:t>
            </a:r>
            <a:r>
              <a:rPr lang="zh-CN" altLang="zh-CN" dirty="0" smtClean="0">
                <a:latin typeface="黑体" panose="02010609060101010101" pitchFamily="49" charset="-122"/>
                <a:ea typeface="黑体" panose="02010609060101010101" pitchFamily="49" charset="-122"/>
              </a:rPr>
              <a:t>在部分</a:t>
            </a:r>
            <a:r>
              <a:rPr lang="zh-CN" altLang="zh-CN" dirty="0">
                <a:latin typeface="黑体" panose="02010609060101010101" pitchFamily="49" charset="-122"/>
                <a:ea typeface="黑体" panose="02010609060101010101" pitchFamily="49" charset="-122"/>
              </a:rPr>
              <a:t>省级政务外网开展统一业务服务和管理试点</a:t>
            </a:r>
            <a:r>
              <a:rPr lang="zh-CN" altLang="zh-CN" dirty="0" smtClean="0">
                <a:latin typeface="黑体" panose="02010609060101010101" pitchFamily="49" charset="-122"/>
                <a:ea typeface="黑体" panose="02010609060101010101" pitchFamily="49" charset="-122"/>
              </a:rPr>
              <a:t>工作</a:t>
            </a:r>
            <a:endParaRPr lang="en-US" altLang="zh-CN" dirty="0" smtClean="0">
              <a:latin typeface="黑体" panose="02010609060101010101" pitchFamily="49" charset="-122"/>
              <a:ea typeface="黑体" panose="02010609060101010101" pitchFamily="49" charset="-122"/>
            </a:endParaRPr>
          </a:p>
          <a:p>
            <a:pPr marL="514350" indent="-514350">
              <a:lnSpc>
                <a:spcPct val="150000"/>
              </a:lnSpc>
              <a:buFont typeface="+mj-lt"/>
              <a:buAutoNum type="arabicPeriod"/>
            </a:pPr>
            <a:r>
              <a:rPr lang="zh-CN" altLang="zh-CN" dirty="0">
                <a:latin typeface="黑体" panose="02010609060101010101" pitchFamily="49" charset="-122"/>
                <a:ea typeface="黑体" panose="02010609060101010101" pitchFamily="49" charset="-122"/>
              </a:rPr>
              <a:t>研究全国认证系统等级保护三级申报和测评方案</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dirty="0" smtClean="0"/>
              <a:t>第</a:t>
            </a:r>
            <a:fld id="{8CBC9AEA-4C75-47FD-A55C-A7A51C4CF152}" type="slidenum">
              <a:rPr lang="zh-CN" altLang="en-US" smtClean="0"/>
              <a:pPr algn="ctr">
                <a:defRPr/>
              </a:pPr>
              <a:t>49</a:t>
            </a:fld>
            <a:r>
              <a:rPr lang="zh-CN" altLang="en-US" dirty="0" smtClean="0"/>
              <a:t>页</a:t>
            </a:r>
            <a:endParaRPr lang="zh-CN" altLang="en-US" dirty="0"/>
          </a:p>
        </p:txBody>
      </p:sp>
    </p:spTree>
    <p:extLst>
      <p:ext uri="{BB962C8B-B14F-4D97-AF65-F5344CB8AC3E}">
        <p14:creationId xmlns:p14="http://schemas.microsoft.com/office/powerpoint/2010/main" val="22569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全国服务体系初步建成</a:t>
            </a:r>
            <a:endParaRPr lang="zh-CN" altLang="en-US" dirty="0"/>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5</a:t>
            </a:fld>
            <a:r>
              <a:rPr lang="zh-CN" altLang="en-US" smtClean="0"/>
              <a:t>页</a:t>
            </a:r>
            <a:endParaRPr lang="zh-CN" altLang="en-US" dirty="0"/>
          </a:p>
        </p:txBody>
      </p:sp>
      <p:sp>
        <p:nvSpPr>
          <p:cNvPr id="5" name="矩形 4"/>
          <p:cNvSpPr/>
          <p:nvPr/>
        </p:nvSpPr>
        <p:spPr>
          <a:xfrm>
            <a:off x="1691680" y="5085184"/>
            <a:ext cx="4896544" cy="10801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政务</a:t>
            </a:r>
            <a:r>
              <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CA</a:t>
            </a: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基础设施</a:t>
            </a:r>
            <a:endPar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CA</a:t>
            </a: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RA</a:t>
            </a: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LRA</a:t>
            </a: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矩形 5"/>
          <p:cNvSpPr/>
          <p:nvPr/>
        </p:nvSpPr>
        <p:spPr>
          <a:xfrm>
            <a:off x="755576" y="2492896"/>
            <a:ext cx="936104" cy="36724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政务</a:t>
            </a:r>
            <a:r>
              <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CA</a:t>
            </a: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管理规范</a:t>
            </a:r>
            <a:endPar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矩形 6"/>
          <p:cNvSpPr/>
          <p:nvPr/>
        </p:nvSpPr>
        <p:spPr>
          <a:xfrm>
            <a:off x="6588224" y="2492896"/>
            <a:ext cx="936104" cy="36724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政务</a:t>
            </a:r>
            <a:r>
              <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CA</a:t>
            </a: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技术标准</a:t>
            </a:r>
            <a:endPar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矩形 7"/>
          <p:cNvSpPr/>
          <p:nvPr/>
        </p:nvSpPr>
        <p:spPr>
          <a:xfrm>
            <a:off x="1691680" y="2492896"/>
            <a:ext cx="1224136" cy="259228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电子印章平台</a:t>
            </a:r>
            <a:endPar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矩形 8"/>
          <p:cNvSpPr/>
          <p:nvPr/>
        </p:nvSpPr>
        <p:spPr>
          <a:xfrm>
            <a:off x="2915816" y="2492896"/>
            <a:ext cx="1224136" cy="25922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安全政务本</a:t>
            </a:r>
            <a:endPar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矩形 9"/>
          <p:cNvSpPr/>
          <p:nvPr/>
        </p:nvSpPr>
        <p:spPr>
          <a:xfrm>
            <a:off x="4139952" y="2492896"/>
            <a:ext cx="1224136" cy="25922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部委及地方证书业务服务</a:t>
            </a:r>
            <a:endPar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矩形 10"/>
          <p:cNvSpPr/>
          <p:nvPr/>
        </p:nvSpPr>
        <p:spPr>
          <a:xfrm>
            <a:off x="5364088" y="2495952"/>
            <a:ext cx="1224136" cy="259228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国信通即时通信平台</a:t>
            </a:r>
          </a:p>
          <a:p>
            <a:pPr algn="ctr"/>
            <a:endParaRPr lang="zh-CN" altLang="en-US" sz="24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矩形 12"/>
          <p:cNvSpPr/>
          <p:nvPr/>
        </p:nvSpPr>
        <p:spPr>
          <a:xfrm>
            <a:off x="755576" y="1412776"/>
            <a:ext cx="6768752" cy="10801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政务</a:t>
            </a:r>
            <a:r>
              <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CA</a:t>
            </a:r>
            <a:r>
              <a:rPr lang="zh-CN" altLang="en-US"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全国服务机构</a:t>
            </a:r>
            <a:endParaRPr lang="en-US" altLang="zh-CN" sz="24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824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加强认证服务体系服务</a:t>
            </a:r>
            <a:r>
              <a:rPr lang="zh-CN" altLang="en-US" dirty="0" smtClean="0"/>
              <a:t>质量管理</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latin typeface="黑体" panose="02010609060101010101" pitchFamily="49" charset="-122"/>
                <a:ea typeface="黑体" panose="02010609060101010101" pitchFamily="49" charset="-122"/>
              </a:rPr>
              <a:t>主要按照国家密码管理局</a:t>
            </a:r>
            <a:r>
              <a:rPr lang="en-US" altLang="zh-CN" dirty="0" smtClean="0">
                <a:latin typeface="黑体" panose="02010609060101010101" pitchFamily="49" charset="-122"/>
                <a:ea typeface="黑体" panose="02010609060101010101" pitchFamily="49" charset="-122"/>
              </a:rPr>
              <a:t>《</a:t>
            </a:r>
            <a:r>
              <a:rPr lang="zh-CN" altLang="zh-CN" dirty="0" smtClean="0">
                <a:latin typeface="黑体" panose="02010609060101010101" pitchFamily="49" charset="-122"/>
                <a:ea typeface="黑体" panose="02010609060101010101" pitchFamily="49" charset="-122"/>
              </a:rPr>
              <a:t>电子</a:t>
            </a:r>
            <a:r>
              <a:rPr lang="zh-CN" altLang="zh-CN" dirty="0">
                <a:latin typeface="黑体" panose="02010609060101010101" pitchFamily="49" charset="-122"/>
                <a:ea typeface="黑体" panose="02010609060101010101" pitchFamily="49" charset="-122"/>
              </a:rPr>
              <a:t>政务电子认证服务</a:t>
            </a:r>
            <a:r>
              <a:rPr lang="zh-CN" altLang="zh-CN" dirty="0" smtClean="0">
                <a:latin typeface="黑体" panose="02010609060101010101" pitchFamily="49" charset="-122"/>
                <a:ea typeface="黑体" panose="02010609060101010101" pitchFamily="49" charset="-122"/>
              </a:rPr>
              <a:t>质量评估要求</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制定《注册服务机构服务能力和质量考核办法》及相关评价标准，组织开展注册服务机构及注册服务点服务质量考核试点</a:t>
            </a:r>
            <a:r>
              <a:rPr lang="zh-CN" altLang="zh-CN" dirty="0" smtClean="0">
                <a:latin typeface="黑体" panose="02010609060101010101" pitchFamily="49" charset="-122"/>
                <a:ea typeface="黑体" panose="02010609060101010101" pitchFamily="49" charset="-122"/>
              </a:rPr>
              <a:t>工作</a:t>
            </a:r>
            <a:r>
              <a:rPr lang="zh-CN" altLang="en-US" dirty="0" smtClean="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50</a:t>
            </a:fld>
            <a:r>
              <a:rPr lang="zh-CN" altLang="en-US" smtClean="0"/>
              <a:t>页</a:t>
            </a:r>
            <a:endParaRPr lang="zh-CN" altLang="en-US" dirty="0"/>
          </a:p>
        </p:txBody>
      </p:sp>
    </p:spTree>
    <p:extLst>
      <p:ext uri="{BB962C8B-B14F-4D97-AF65-F5344CB8AC3E}">
        <p14:creationId xmlns:p14="http://schemas.microsoft.com/office/powerpoint/2010/main" val="180743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做好证书应用</a:t>
            </a:r>
            <a:r>
              <a:rPr lang="zh-CN" altLang="en-US" dirty="0" smtClean="0"/>
              <a:t>服务</a:t>
            </a:r>
            <a:endParaRPr lang="zh-CN" altLang="en-US" dirty="0"/>
          </a:p>
        </p:txBody>
      </p:sp>
      <p:sp>
        <p:nvSpPr>
          <p:cNvPr id="3" name="内容占位符 2"/>
          <p:cNvSpPr>
            <a:spLocks noGrp="1"/>
          </p:cNvSpPr>
          <p:nvPr>
            <p:ph idx="1"/>
          </p:nvPr>
        </p:nvSpPr>
        <p:spPr/>
        <p:txBody>
          <a:bodyPr/>
          <a:lstStyle/>
          <a:p>
            <a:pPr>
              <a:lnSpc>
                <a:spcPct val="150000"/>
              </a:lnSpc>
            </a:pPr>
            <a:r>
              <a:rPr lang="zh-CN" altLang="zh-CN" dirty="0">
                <a:latin typeface="黑体" panose="02010609060101010101" pitchFamily="49" charset="-122"/>
                <a:ea typeface="黑体" panose="02010609060101010101" pitchFamily="49" charset="-122"/>
              </a:rPr>
              <a:t>做好</a:t>
            </a:r>
            <a:r>
              <a:rPr lang="zh-CN" altLang="zh-CN"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并联审批、高检、</a:t>
            </a:r>
            <a:r>
              <a:rPr lang="en-US" altLang="zh-CN"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12358</a:t>
            </a:r>
            <a:r>
              <a:rPr lang="zh-CN" altLang="zh-CN"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zh-CN"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法人和信用数据交换</a:t>
            </a:r>
            <a:r>
              <a:rPr lang="zh-CN" altLang="zh-CN"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平台</a:t>
            </a:r>
            <a:r>
              <a:rPr lang="zh-CN" altLang="zh-CN" dirty="0" smtClean="0">
                <a:latin typeface="黑体" panose="02010609060101010101" pitchFamily="49" charset="-122"/>
                <a:ea typeface="黑体" panose="02010609060101010101" pitchFamily="49" charset="-122"/>
              </a:rPr>
              <a:t>等</a:t>
            </a:r>
            <a:r>
              <a:rPr lang="zh-CN" altLang="zh-CN" dirty="0">
                <a:latin typeface="黑体" panose="02010609060101010101" pitchFamily="49" charset="-122"/>
                <a:ea typeface="黑体" panose="02010609060101010101" pitchFamily="49" charset="-122"/>
              </a:rPr>
              <a:t>国家重点项目和部门重点业务的认证服务和支持</a:t>
            </a:r>
            <a:r>
              <a:rPr lang="zh-CN" altLang="zh-CN" dirty="0" smtClean="0">
                <a:latin typeface="黑体" panose="02010609060101010101" pitchFamily="49" charset="-122"/>
                <a:ea typeface="黑体" panose="02010609060101010101" pitchFamily="49" charset="-122"/>
              </a:rPr>
              <a:t>工作</a:t>
            </a:r>
            <a:r>
              <a:rPr lang="zh-CN" altLang="en-US"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51</a:t>
            </a:fld>
            <a:r>
              <a:rPr lang="zh-CN" altLang="en-US" smtClean="0"/>
              <a:t>页</a:t>
            </a:r>
            <a:endParaRPr lang="zh-CN" altLang="en-US" dirty="0"/>
          </a:p>
        </p:txBody>
      </p:sp>
    </p:spTree>
    <p:extLst>
      <p:ext uri="{BB962C8B-B14F-4D97-AF65-F5344CB8AC3E}">
        <p14:creationId xmlns:p14="http://schemas.microsoft.com/office/powerpoint/2010/main" val="358326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496944" cy="1066130"/>
          </a:xfrm>
        </p:spPr>
        <p:txBody>
          <a:bodyPr/>
          <a:lstStyle/>
          <a:p>
            <a:r>
              <a:rPr lang="zh-CN" altLang="zh-CN" sz="3600" b="1" dirty="0" smtClean="0"/>
              <a:t>开展</a:t>
            </a:r>
            <a:r>
              <a:rPr lang="zh-CN" altLang="zh-CN" sz="3600" b="1" dirty="0"/>
              <a:t>管理办法和技术标准研讨和培训工作</a:t>
            </a:r>
            <a:endParaRPr lang="zh-CN" altLang="en-US" sz="3600" dirty="0"/>
          </a:p>
        </p:txBody>
      </p:sp>
      <p:sp>
        <p:nvSpPr>
          <p:cNvPr id="3" name="内容占位符 2"/>
          <p:cNvSpPr>
            <a:spLocks noGrp="1"/>
          </p:cNvSpPr>
          <p:nvPr>
            <p:ph idx="1"/>
          </p:nvPr>
        </p:nvSpPr>
        <p:spPr/>
        <p:txBody>
          <a:bodyPr/>
          <a:lstStyle/>
          <a:p>
            <a:pPr>
              <a:lnSpc>
                <a:spcPct val="150000"/>
              </a:lnSpc>
            </a:pPr>
            <a:r>
              <a:rPr lang="zh-CN" altLang="zh-CN" dirty="0">
                <a:latin typeface="黑体" panose="02010609060101010101" pitchFamily="49" charset="-122"/>
                <a:ea typeface="黑体" panose="02010609060101010101" pitchFamily="49" charset="-122"/>
              </a:rPr>
              <a:t>配合《注册机构服务质量管理评价标准》研究以及“政务</a:t>
            </a:r>
            <a:r>
              <a:rPr lang="en-US" altLang="zh-CN" dirty="0">
                <a:latin typeface="黑体" panose="02010609060101010101" pitchFamily="49" charset="-122"/>
                <a:ea typeface="黑体" panose="02010609060101010101" pitchFamily="49" charset="-122"/>
              </a:rPr>
              <a:t>CA</a:t>
            </a:r>
            <a:r>
              <a:rPr lang="zh-CN" altLang="zh-CN" dirty="0">
                <a:latin typeface="黑体" panose="02010609060101010101" pitchFamily="49" charset="-122"/>
                <a:ea typeface="黑体" panose="02010609060101010101" pitchFamily="49" charset="-122"/>
              </a:rPr>
              <a:t>业务管理平台”建设，</a:t>
            </a:r>
            <a:r>
              <a:rPr lang="zh-CN" altLang="zh-CN" dirty="0" smtClean="0">
                <a:latin typeface="黑体" panose="02010609060101010101" pitchFamily="49" charset="-122"/>
                <a:ea typeface="黑体" panose="02010609060101010101" pitchFamily="49" charset="-122"/>
              </a:rPr>
              <a:t>开展</a:t>
            </a:r>
            <a:r>
              <a:rPr lang="zh-CN" altLang="en-US" dirty="0" smtClean="0">
                <a:latin typeface="黑体" panose="02010609060101010101" pitchFamily="49" charset="-122"/>
                <a:ea typeface="黑体" panose="02010609060101010101" pitchFamily="49" charset="-122"/>
              </a:rPr>
              <a:t>一次</a:t>
            </a:r>
            <a:r>
              <a:rPr lang="zh-CN" altLang="zh-CN" dirty="0" smtClean="0">
                <a:latin typeface="黑体" panose="02010609060101010101" pitchFamily="49" charset="-122"/>
                <a:ea typeface="黑体" panose="02010609060101010101" pitchFamily="49" charset="-122"/>
              </a:rPr>
              <a:t>人员</a:t>
            </a:r>
            <a:r>
              <a:rPr lang="zh-CN" altLang="zh-CN" dirty="0">
                <a:latin typeface="黑体" panose="02010609060101010101" pitchFamily="49" charset="-122"/>
                <a:ea typeface="黑体" panose="02010609060101010101" pitchFamily="49" charset="-122"/>
              </a:rPr>
              <a:t>技术培训和岗位能力考核</a:t>
            </a:r>
            <a:r>
              <a:rPr lang="zh-CN" altLang="zh-CN" dirty="0" smtClean="0">
                <a:latin typeface="黑体" panose="02010609060101010101" pitchFamily="49" charset="-122"/>
                <a:ea typeface="黑体" panose="02010609060101010101" pitchFamily="49" charset="-122"/>
              </a:rPr>
              <a:t>工作</a:t>
            </a:r>
            <a:r>
              <a:rPr lang="zh-CN" altLang="en-US" dirty="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pPr>
              <a:lnSpc>
                <a:spcPct val="150000"/>
              </a:lnSpc>
            </a:pPr>
            <a:r>
              <a:rPr lang="zh-CN" altLang="zh-CN" dirty="0" smtClean="0">
                <a:latin typeface="黑体" panose="02010609060101010101" pitchFamily="49" charset="-122"/>
                <a:ea typeface="黑体" panose="02010609060101010101" pitchFamily="49" charset="-122"/>
              </a:rPr>
              <a:t>建立</a:t>
            </a:r>
            <a:r>
              <a:rPr lang="zh-CN" altLang="zh-CN" dirty="0">
                <a:latin typeface="黑体" panose="02010609060101010101" pitchFamily="49" charset="-122"/>
                <a:ea typeface="黑体" panose="02010609060101010101" pitchFamily="49" charset="-122"/>
              </a:rPr>
              <a:t>认证技术顾问专家团队。</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52</a:t>
            </a:fld>
            <a:r>
              <a:rPr lang="zh-CN" altLang="en-US" smtClean="0"/>
              <a:t>页</a:t>
            </a:r>
            <a:endParaRPr lang="zh-CN" altLang="en-US" dirty="0"/>
          </a:p>
        </p:txBody>
      </p:sp>
    </p:spTree>
    <p:extLst>
      <p:ext uri="{BB962C8B-B14F-4D97-AF65-F5344CB8AC3E}">
        <p14:creationId xmlns:p14="http://schemas.microsoft.com/office/powerpoint/2010/main" val="289124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开展证书应用创新业务合作</a:t>
            </a:r>
            <a:r>
              <a:rPr lang="zh-CN" altLang="en-US" dirty="0" smtClean="0"/>
              <a:t>试点</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latin typeface="黑体" panose="02010609060101010101" pitchFamily="49" charset="-122"/>
                <a:ea typeface="黑体" panose="02010609060101010101" pitchFamily="49" charset="-122"/>
              </a:rPr>
              <a:t>（一）安全政务本应用合作推广</a:t>
            </a:r>
            <a:endParaRPr lang="en-US" altLang="zh-CN" dirty="0" smtClean="0">
              <a:latin typeface="黑体" panose="02010609060101010101" pitchFamily="49" charset="-122"/>
              <a:ea typeface="黑体" panose="02010609060101010101" pitchFamily="49" charset="-122"/>
            </a:endParaRPr>
          </a:p>
          <a:p>
            <a:pPr>
              <a:lnSpc>
                <a:spcPct val="150000"/>
              </a:lnSpc>
            </a:pPr>
            <a:r>
              <a:rPr lang="zh-CN" altLang="en-US" dirty="0" smtClean="0">
                <a:latin typeface="黑体" panose="02010609060101010101" pitchFamily="49" charset="-122"/>
                <a:ea typeface="黑体" panose="02010609060101010101" pitchFamily="49" charset="-122"/>
              </a:rPr>
              <a:t>（二）安全即时通讯平台的应用合作推广</a:t>
            </a:r>
            <a:endParaRPr lang="en-US" altLang="zh-CN" dirty="0" smtClean="0">
              <a:latin typeface="黑体" panose="02010609060101010101" pitchFamily="49" charset="-122"/>
              <a:ea typeface="黑体" panose="02010609060101010101" pitchFamily="49" charset="-122"/>
            </a:endParaRPr>
          </a:p>
          <a:p>
            <a:pPr>
              <a:lnSpc>
                <a:spcPct val="150000"/>
              </a:lnSpc>
            </a:pPr>
            <a:r>
              <a:rPr lang="zh-CN" altLang="en-US" dirty="0" smtClean="0">
                <a:latin typeface="黑体" panose="02010609060101010101" pitchFamily="49" charset="-122"/>
                <a:ea typeface="黑体" panose="02010609060101010101" pitchFamily="49" charset="-122"/>
              </a:rPr>
              <a:t>（三）云计算工程实验室认证技术研究室</a:t>
            </a:r>
            <a:endParaRPr lang="en-US" altLang="zh-CN" dirty="0" smtClean="0">
              <a:latin typeface="黑体" panose="02010609060101010101" pitchFamily="49" charset="-122"/>
              <a:ea typeface="黑体" panose="02010609060101010101" pitchFamily="49" charset="-122"/>
            </a:endParaRPr>
          </a:p>
          <a:p>
            <a:pPr>
              <a:lnSpc>
                <a:spcPct val="150000"/>
              </a:lnSpc>
            </a:pPr>
            <a:r>
              <a:rPr lang="zh-CN" altLang="en-US" dirty="0" smtClean="0">
                <a:latin typeface="黑体" panose="02010609060101010101" pitchFamily="49" charset="-122"/>
                <a:ea typeface="黑体" panose="02010609060101010101" pitchFamily="49" charset="-122"/>
              </a:rPr>
              <a:t>（四）</a:t>
            </a:r>
            <a:r>
              <a:rPr lang="zh-CN" altLang="zh-CN" dirty="0" smtClean="0"/>
              <a:t> </a:t>
            </a:r>
            <a:r>
              <a:rPr lang="zh-CN" altLang="zh-CN" dirty="0">
                <a:latin typeface="黑体" panose="02010609060101010101" pitchFamily="49" charset="-122"/>
                <a:ea typeface="黑体" panose="02010609060101010101" pitchFamily="49" charset="-122"/>
              </a:rPr>
              <a:t>“十三五规划”国家电子政务网络信任服务体系工程（中央投资部分</a:t>
            </a:r>
            <a:r>
              <a:rPr lang="zh-CN"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预研</a:t>
            </a:r>
            <a:endParaRPr lang="en-US" altLang="zh-CN" dirty="0" smtClean="0">
              <a:latin typeface="黑体" panose="02010609060101010101" pitchFamily="49" charset="-122"/>
              <a:ea typeface="黑体" panose="02010609060101010101" pitchFamily="49" charset="-122"/>
            </a:endParaRPr>
          </a:p>
          <a:p>
            <a:pPr>
              <a:lnSpc>
                <a:spcPct val="150000"/>
              </a:lnSpc>
            </a:pPr>
            <a:r>
              <a:rPr lang="zh-CN" altLang="en-US" dirty="0" smtClean="0">
                <a:latin typeface="黑体" panose="02010609060101010101" pitchFamily="49" charset="-122"/>
                <a:ea typeface="黑体" panose="02010609060101010101" pitchFamily="49" charset="-122"/>
              </a:rPr>
              <a:t>（五）国信安全电子印章</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53</a:t>
            </a:fld>
            <a:r>
              <a:rPr lang="zh-CN" altLang="en-US" smtClean="0"/>
              <a:t>页</a:t>
            </a:r>
            <a:endParaRPr lang="zh-CN" altLang="en-US" dirty="0"/>
          </a:p>
        </p:txBody>
      </p:sp>
    </p:spTree>
    <p:extLst>
      <p:ext uri="{BB962C8B-B14F-4D97-AF65-F5344CB8AC3E}">
        <p14:creationId xmlns:p14="http://schemas.microsoft.com/office/powerpoint/2010/main" val="4852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229600" cy="864096"/>
          </a:xfrm>
        </p:spPr>
        <p:txBody>
          <a:bodyPr/>
          <a:lstStyle/>
          <a:p>
            <a:pPr marL="0" indent="0" algn="ctr">
              <a:buNone/>
            </a:pPr>
            <a:r>
              <a:rPr lang="zh-CN" altLang="en-US" dirty="0" smtClean="0">
                <a:latin typeface="黑体" panose="02010609060101010101" pitchFamily="49" charset="-122"/>
                <a:ea typeface="黑体" panose="02010609060101010101" pitchFamily="49" charset="-122"/>
              </a:rPr>
              <a:t>（一）安全政务本的运营合作模式</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54</a:t>
            </a:fld>
            <a:r>
              <a:rPr lang="zh-CN" altLang="en-US" smtClean="0"/>
              <a:t>页</a:t>
            </a:r>
            <a:endParaRPr lang="zh-CN" altLang="en-US" dirty="0"/>
          </a:p>
        </p:txBody>
      </p:sp>
    </p:spTree>
    <p:extLst>
      <p:ext uri="{BB962C8B-B14F-4D97-AF65-F5344CB8AC3E}">
        <p14:creationId xmlns:p14="http://schemas.microsoft.com/office/powerpoint/2010/main" val="27609786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629" y="188641"/>
            <a:ext cx="7382916" cy="584775"/>
          </a:xfrm>
        </p:spPr>
        <p:txBody>
          <a:bodyPr/>
          <a:lstStyle/>
          <a:p>
            <a:r>
              <a:rPr lang="zh-CN" altLang="en-US" dirty="0" smtClean="0"/>
              <a:t>安全政务本整体规划</a:t>
            </a:r>
            <a:endParaRPr lang="zh-CN" altLang="en-US" dirty="0"/>
          </a:p>
        </p:txBody>
      </p:sp>
      <p:sp>
        <p:nvSpPr>
          <p:cNvPr id="3" name="矩形 2"/>
          <p:cNvSpPr/>
          <p:nvPr/>
        </p:nvSpPr>
        <p:spPr>
          <a:xfrm>
            <a:off x="467544" y="908720"/>
            <a:ext cx="8262918" cy="4770537"/>
          </a:xfrm>
          <a:prstGeom prst="rect">
            <a:avLst/>
          </a:prstGeom>
        </p:spPr>
        <p:txBody>
          <a:bodyPr wrap="square">
            <a:spAutoFit/>
          </a:bodyPr>
          <a:lstStyle/>
          <a:p>
            <a:pPr marL="342900" indent="-342900">
              <a:buFont typeface="Arial" panose="020B0604020202020204" pitchFamily="34" charset="0"/>
              <a:buChar char="•"/>
            </a:pPr>
            <a:r>
              <a:rPr lang="zh-CN" altLang="en-US" sz="2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组织：</a:t>
            </a:r>
            <a:r>
              <a:rPr lang="zh-CN" altLang="en-US" sz="2400" dirty="0" smtClean="0">
                <a:latin typeface="黑体" panose="02010609060101010101" pitchFamily="49" charset="-122"/>
                <a:ea typeface="黑体" panose="02010609060101010101" pitchFamily="49" charset="-122"/>
              </a:rPr>
              <a:t>国家信息中心牵头，成立安全政务本联盟，制定安全政务本技术标准，负责安全政务本系统的整体规划、技术要求等。</a:t>
            </a: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产品：</a:t>
            </a:r>
            <a:r>
              <a:rPr lang="zh-CN" altLang="en-US" sz="2400" dirty="0" smtClean="0">
                <a:latin typeface="黑体" panose="02010609060101010101" pitchFamily="49" charset="-122"/>
                <a:ea typeface="黑体" panose="02010609060101010101" pitchFamily="49" charset="-122"/>
              </a:rPr>
              <a:t>安全政务本系统各产品模块，都必须符合统一技术标准、测试标准，各产品均有多家供货商。</a:t>
            </a: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部署架构：</a:t>
            </a:r>
            <a:r>
              <a:rPr lang="zh-CN" altLang="en-US" sz="2400" dirty="0" smtClean="0">
                <a:latin typeface="黑体" panose="02010609060101010101" pitchFamily="49" charset="-122"/>
                <a:ea typeface="黑体" panose="02010609060101010101" pitchFamily="49" charset="-122"/>
              </a:rPr>
              <a:t>作为安全政务本系统的管理平台，</a:t>
            </a:r>
            <a:r>
              <a:rPr lang="en-US" altLang="zh-CN" sz="2400" dirty="0" smtClean="0">
                <a:latin typeface="黑体" panose="02010609060101010101" pitchFamily="49" charset="-122"/>
                <a:ea typeface="黑体" panose="02010609060101010101" pitchFamily="49" charset="-122"/>
              </a:rPr>
              <a:t> MDM</a:t>
            </a:r>
            <a:r>
              <a:rPr lang="zh-CN" altLang="en-US" sz="2400" dirty="0" smtClean="0">
                <a:latin typeface="黑体" panose="02010609060101010101" pitchFamily="49" charset="-122"/>
                <a:ea typeface="黑体" panose="02010609060101010101" pitchFamily="49" charset="-122"/>
              </a:rPr>
              <a:t>系统可以多级、多节点部署。</a:t>
            </a: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建设要求：</a:t>
            </a:r>
            <a:r>
              <a:rPr lang="zh-CN" altLang="en-US" sz="2400" dirty="0" smtClean="0">
                <a:latin typeface="黑体" panose="02010609060101010101" pitchFamily="49" charset="-122"/>
                <a:ea typeface="黑体" panose="02010609060101010101" pitchFamily="49" charset="-122"/>
              </a:rPr>
              <a:t>各级政府部门根据自身需求，可以考虑建设</a:t>
            </a:r>
            <a:r>
              <a:rPr lang="en-US" altLang="zh-CN" sz="2400" dirty="0" smtClean="0">
                <a:latin typeface="黑体" panose="02010609060101010101" pitchFamily="49" charset="-122"/>
                <a:ea typeface="黑体" panose="02010609060101010101" pitchFamily="49" charset="-122"/>
              </a:rPr>
              <a:t>MDM</a:t>
            </a:r>
            <a:r>
              <a:rPr lang="zh-CN" altLang="en-US" sz="2400" dirty="0" smtClean="0">
                <a:latin typeface="黑体" panose="02010609060101010101" pitchFamily="49" charset="-122"/>
                <a:ea typeface="黑体" panose="02010609060101010101" pitchFamily="49" charset="-122"/>
              </a:rPr>
              <a:t>平台或租用。</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55108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安全政务本系统方案</a:t>
            </a:r>
            <a:endParaRPr lang="zh-CN" altLang="en-US" dirty="0"/>
          </a:p>
        </p:txBody>
      </p:sp>
      <p:sp>
        <p:nvSpPr>
          <p:cNvPr id="3" name="TextBox 2"/>
          <p:cNvSpPr txBox="1"/>
          <p:nvPr/>
        </p:nvSpPr>
        <p:spPr>
          <a:xfrm>
            <a:off x="107505" y="4636879"/>
            <a:ext cx="8964488" cy="1600434"/>
          </a:xfrm>
          <a:prstGeom prst="rect">
            <a:avLst/>
          </a:prstGeom>
          <a:noFill/>
        </p:spPr>
        <p:txBody>
          <a:bodyPr wrap="square" lIns="91435" tIns="45718" rIns="91435" bIns="45718" rtlCol="0">
            <a:spAutoFit/>
          </a:bodyPr>
          <a:lstStyle/>
          <a:p>
            <a:pPr marL="285736" indent="-285736">
              <a:buFont typeface="Arial" panose="020B0604020202020204" pitchFamily="34" charset="0"/>
              <a:buChar char="•"/>
            </a:pPr>
            <a:r>
              <a:rPr lang="zh-CN" altLang="en-US" sz="1600" b="1" dirty="0">
                <a:latin typeface="微软雅黑" pitchFamily="34" charset="-122"/>
                <a:ea typeface="微软雅黑" pitchFamily="34" charset="-122"/>
              </a:rPr>
              <a:t>政务本终端</a:t>
            </a:r>
            <a:r>
              <a:rPr lang="zh-CN" altLang="en-US" sz="1600" dirty="0" smtClean="0">
                <a:latin typeface="微软雅黑" pitchFamily="34" charset="-122"/>
                <a:ea typeface="微软雅黑" pitchFamily="34" charset="-122"/>
              </a:rPr>
              <a:t>：符合安全政务本系统行业标准的移动终端</a:t>
            </a:r>
            <a:r>
              <a:rPr lang="en-US" altLang="zh-CN" sz="1600" dirty="0" smtClean="0">
                <a:latin typeface="微软雅黑" pitchFamily="34" charset="-122"/>
                <a:ea typeface="微软雅黑" pitchFamily="34" charset="-122"/>
              </a:rPr>
              <a:t>PAD</a:t>
            </a:r>
            <a:endParaRPr lang="en-US" altLang="zh-CN" sz="1600" dirty="0">
              <a:latin typeface="微软雅黑" pitchFamily="34" charset="-122"/>
              <a:ea typeface="微软雅黑" pitchFamily="34" charset="-122"/>
            </a:endParaRPr>
          </a:p>
          <a:p>
            <a:pPr marL="285736" indent="-285736">
              <a:buFont typeface="Arial" panose="020B0604020202020204" pitchFamily="34" charset="0"/>
              <a:buChar char="•"/>
            </a:pPr>
            <a:r>
              <a:rPr lang="en-US" altLang="zh-CN" sz="1600" b="1" dirty="0">
                <a:latin typeface="微软雅黑" pitchFamily="34" charset="-122"/>
                <a:ea typeface="微软雅黑" pitchFamily="34" charset="-122"/>
              </a:rPr>
              <a:t>TF</a:t>
            </a:r>
            <a:r>
              <a:rPr lang="zh-CN" altLang="en-US" sz="1600" b="1" dirty="0">
                <a:latin typeface="微软雅黑" pitchFamily="34" charset="-122"/>
                <a:ea typeface="微软雅黑" pitchFamily="34" charset="-122"/>
              </a:rPr>
              <a:t>加密卡</a:t>
            </a:r>
            <a:r>
              <a:rPr lang="zh-CN" altLang="en-US" sz="1600" b="1"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数字证书身份信息载体，硬件符合商用密码标准</a:t>
            </a:r>
            <a:endParaRPr lang="en-US" altLang="zh-CN" sz="1600" dirty="0">
              <a:latin typeface="微软雅黑" pitchFamily="34" charset="-122"/>
              <a:ea typeface="微软雅黑" pitchFamily="34" charset="-122"/>
            </a:endParaRPr>
          </a:p>
          <a:p>
            <a:pPr marL="285736" indent="-285736">
              <a:buFont typeface="Arial" panose="020B0604020202020204" pitchFamily="34" charset="0"/>
              <a:buChar char="•"/>
            </a:pPr>
            <a:r>
              <a:rPr lang="en-US" altLang="zh-CN" sz="1600" b="1" dirty="0" smtClean="0">
                <a:latin typeface="微软雅黑" pitchFamily="34" charset="-122"/>
                <a:ea typeface="微软雅黑" pitchFamily="34" charset="-122"/>
              </a:rPr>
              <a:t>MDM</a:t>
            </a:r>
            <a:r>
              <a:rPr lang="zh-CN" altLang="en-US" sz="1600" b="1" dirty="0" smtClean="0">
                <a:latin typeface="微软雅黑" pitchFamily="34" charset="-122"/>
                <a:ea typeface="微软雅黑" pitchFamily="34" charset="-122"/>
              </a:rPr>
              <a:t>云平台</a:t>
            </a:r>
            <a:r>
              <a:rPr lang="zh-CN" altLang="en-US" sz="1600" dirty="0">
                <a:latin typeface="微软雅黑" pitchFamily="34" charset="-122"/>
                <a:ea typeface="微软雅黑" pitchFamily="34" charset="-122"/>
              </a:rPr>
              <a:t>：移动设备管理平台，提供移动</a:t>
            </a:r>
            <a:r>
              <a:rPr lang="zh-CN" altLang="en-US" sz="1600" dirty="0" smtClean="0">
                <a:latin typeface="微软雅黑" pitchFamily="34" charset="-122"/>
                <a:ea typeface="微软雅黑" pitchFamily="34" charset="-122"/>
              </a:rPr>
              <a:t>设备管理、应用管理服务</a:t>
            </a:r>
            <a:endParaRPr lang="en-US" altLang="zh-CN" sz="1600" dirty="0">
              <a:latin typeface="微软雅黑" pitchFamily="34" charset="-122"/>
              <a:ea typeface="微软雅黑" pitchFamily="34" charset="-122"/>
            </a:endParaRPr>
          </a:p>
          <a:p>
            <a:pPr marL="285736" indent="-285736">
              <a:buFont typeface="Arial" panose="020B0604020202020204" pitchFamily="34" charset="0"/>
              <a:buChar char="•"/>
            </a:pPr>
            <a:r>
              <a:rPr lang="en-US" altLang="zh-CN" sz="1600" b="1" dirty="0" smtClean="0">
                <a:latin typeface="微软雅黑" pitchFamily="34" charset="-122"/>
                <a:ea typeface="微软雅黑" pitchFamily="34" charset="-122"/>
              </a:rPr>
              <a:t>VPN</a:t>
            </a:r>
            <a:r>
              <a:rPr lang="zh-CN" altLang="en-US" sz="1600" b="1" dirty="0" smtClean="0">
                <a:latin typeface="微软雅黑" pitchFamily="34" charset="-122"/>
                <a:ea typeface="微软雅黑" pitchFamily="34" charset="-122"/>
              </a:rPr>
              <a:t>网关</a:t>
            </a:r>
            <a:r>
              <a:rPr lang="zh-CN" altLang="en-US" sz="1600" dirty="0" smtClean="0">
                <a:latin typeface="微软雅黑" pitchFamily="34" charset="-122"/>
                <a:ea typeface="微软雅黑" pitchFamily="34" charset="-122"/>
              </a:rPr>
              <a:t>：符合安全政务本系统行业标准的</a:t>
            </a:r>
            <a:r>
              <a:rPr lang="en-US" altLang="zh-CN" sz="1600" dirty="0" smtClean="0">
                <a:latin typeface="微软雅黑" pitchFamily="34" charset="-122"/>
                <a:ea typeface="微软雅黑" pitchFamily="34" charset="-122"/>
              </a:rPr>
              <a:t>SSL </a:t>
            </a:r>
            <a:r>
              <a:rPr lang="en-US" altLang="zh-CN" sz="1600" dirty="0">
                <a:latin typeface="微软雅黑" pitchFamily="34" charset="-122"/>
                <a:ea typeface="微软雅黑" pitchFamily="34" charset="-122"/>
              </a:rPr>
              <a:t>VPN</a:t>
            </a:r>
            <a:r>
              <a:rPr lang="zh-CN" altLang="en-US" sz="1600" dirty="0">
                <a:latin typeface="微软雅黑" pitchFamily="34" charset="-122"/>
                <a:ea typeface="微软雅黑" pitchFamily="34" charset="-122"/>
              </a:rPr>
              <a:t>设备</a:t>
            </a:r>
            <a:r>
              <a:rPr lang="zh-CN" altLang="en-US" sz="1600" dirty="0" smtClean="0">
                <a:latin typeface="微软雅黑" pitchFamily="34" charset="-122"/>
                <a:ea typeface="微软雅黑" pitchFamily="34" charset="-122"/>
              </a:rPr>
              <a:t>，验证数字证书</a:t>
            </a:r>
            <a:r>
              <a:rPr lang="zh-CN" altLang="en-US" sz="1600" dirty="0">
                <a:latin typeface="微软雅黑" pitchFamily="34" charset="-122"/>
                <a:ea typeface="微软雅黑" pitchFamily="34" charset="-122"/>
              </a:rPr>
              <a:t>合法性</a:t>
            </a:r>
            <a:r>
              <a:rPr lang="zh-CN" altLang="en-US" sz="1600" dirty="0" smtClean="0">
                <a:latin typeface="微软雅黑" pitchFamily="34" charset="-122"/>
                <a:ea typeface="微软雅黑" pitchFamily="34" charset="-122"/>
              </a:rPr>
              <a:t>，识别需要通过</a:t>
            </a:r>
            <a:r>
              <a:rPr lang="en-US" altLang="zh-CN" sz="1600" dirty="0" smtClean="0">
                <a:latin typeface="微软雅黑" pitchFamily="34" charset="-122"/>
                <a:ea typeface="微软雅黑" pitchFamily="34" charset="-122"/>
              </a:rPr>
              <a:t>VPN</a:t>
            </a:r>
            <a:r>
              <a:rPr lang="zh-CN" altLang="en-US" sz="1600" dirty="0" smtClean="0">
                <a:latin typeface="微软雅黑" pitchFamily="34" charset="-122"/>
                <a:ea typeface="微软雅黑" pitchFamily="34" charset="-122"/>
              </a:rPr>
              <a:t>隧道</a:t>
            </a:r>
            <a:r>
              <a:rPr lang="zh-CN" altLang="en-US" sz="1600" dirty="0">
                <a:latin typeface="微软雅黑" pitchFamily="34" charset="-122"/>
                <a:ea typeface="微软雅黑" pitchFamily="34" charset="-122"/>
              </a:rPr>
              <a:t>联</a:t>
            </a:r>
            <a:r>
              <a:rPr lang="zh-CN" altLang="en-US" sz="1600" dirty="0" smtClean="0">
                <a:latin typeface="微软雅黑" pitchFamily="34" charset="-122"/>
                <a:ea typeface="微软雅黑" pitchFamily="34" charset="-122"/>
              </a:rPr>
              <a:t>入内网的业务</a:t>
            </a:r>
            <a:endParaRPr lang="en-US" altLang="zh-CN" sz="1600" dirty="0">
              <a:latin typeface="微软雅黑" pitchFamily="34" charset="-122"/>
              <a:ea typeface="微软雅黑" pitchFamily="34" charset="-122"/>
            </a:endParaRPr>
          </a:p>
          <a:p>
            <a:pPr marL="285736" indent="-285736">
              <a:buFont typeface="Arial" panose="020B0604020202020204" pitchFamily="34" charset="0"/>
              <a:buChar char="•"/>
            </a:pPr>
            <a:endParaRPr lang="zh-CN" altLang="en-US" dirty="0">
              <a:latin typeface="微软雅黑" pitchFamily="34" charset="-122"/>
              <a:ea typeface="微软雅黑" pitchFamily="34" charset="-122"/>
            </a:endParaRPr>
          </a:p>
        </p:txBody>
      </p:sp>
      <p:grpSp>
        <p:nvGrpSpPr>
          <p:cNvPr id="4" name="组合 56"/>
          <p:cNvGrpSpPr/>
          <p:nvPr/>
        </p:nvGrpSpPr>
        <p:grpSpPr>
          <a:xfrm>
            <a:off x="179513" y="908720"/>
            <a:ext cx="8712967" cy="3312368"/>
            <a:chOff x="179513" y="908720"/>
            <a:chExt cx="8712967" cy="3312368"/>
          </a:xfrm>
        </p:grpSpPr>
        <p:cxnSp>
          <p:nvCxnSpPr>
            <p:cNvPr id="5" name="直接连接符 4"/>
            <p:cNvCxnSpPr/>
            <p:nvPr/>
          </p:nvCxnSpPr>
          <p:spPr>
            <a:xfrm>
              <a:off x="5832648" y="2016224"/>
              <a:ext cx="144016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6" name="组合 29"/>
            <p:cNvGrpSpPr/>
            <p:nvPr/>
          </p:nvGrpSpPr>
          <p:grpSpPr>
            <a:xfrm>
              <a:off x="4015744" y="1536596"/>
              <a:ext cx="496931" cy="1604372"/>
              <a:chOff x="4852486" y="1628800"/>
              <a:chExt cx="496931" cy="1604372"/>
            </a:xfrm>
          </p:grpSpPr>
          <p:grpSp>
            <p:nvGrpSpPr>
              <p:cNvPr id="38" name="Group 390"/>
              <p:cNvGrpSpPr/>
              <p:nvPr/>
            </p:nvGrpSpPr>
            <p:grpSpPr>
              <a:xfrm>
                <a:off x="4852486" y="1628800"/>
                <a:ext cx="487314" cy="599777"/>
                <a:chOff x="-113392" y="0"/>
                <a:chExt cx="874486" cy="1093779"/>
              </a:xfrm>
            </p:grpSpPr>
            <p:pic>
              <p:nvPicPr>
                <p:cNvPr id="42" name="antenna.png"/>
                <p:cNvPicPr/>
                <p:nvPr/>
              </p:nvPicPr>
              <p:blipFill>
                <a:blip r:embed="rId2" cstate="print">
                  <a:extLst/>
                </a:blip>
                <a:stretch>
                  <a:fillRect/>
                </a:stretch>
              </p:blipFill>
              <p:spPr>
                <a:xfrm>
                  <a:off x="12700" y="0"/>
                  <a:ext cx="635000" cy="635000"/>
                </a:xfrm>
                <a:prstGeom prst="rect">
                  <a:avLst/>
                </a:prstGeom>
                <a:ln w="12700" cap="flat">
                  <a:noFill/>
                  <a:miter lim="400000"/>
                </a:ln>
                <a:effectLst/>
              </p:spPr>
            </p:pic>
            <p:sp>
              <p:nvSpPr>
                <p:cNvPr id="43" name="Shape 389"/>
                <p:cNvSpPr/>
                <p:nvPr/>
              </p:nvSpPr>
              <p:spPr>
                <a:xfrm>
                  <a:off x="-113392" y="569923"/>
                  <a:ext cx="874486" cy="5238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defTabSz="584200">
                    <a:defRPr sz="1400" b="1">
                      <a:uFillTx/>
                      <a:latin typeface="Gill Sans"/>
                      <a:ea typeface="Gill Sans"/>
                      <a:cs typeface="Gill Sans"/>
                      <a:sym typeface="Gill Sans"/>
                    </a:defRPr>
                  </a:lvl1pPr>
                </a:lstStyle>
                <a:p>
                  <a:pPr lvl="0">
                    <a:defRPr sz="1800" b="0"/>
                  </a:pPr>
                  <a:r>
                    <a:rPr sz="1200" b="1" dirty="0" smtClean="0"/>
                    <a:t>3G/4G</a:t>
                  </a:r>
                  <a:endParaRPr sz="1200" b="1" dirty="0"/>
                </a:p>
              </p:txBody>
            </p:sp>
          </p:grpSp>
          <p:grpSp>
            <p:nvGrpSpPr>
              <p:cNvPr id="39" name="Group 393"/>
              <p:cNvGrpSpPr/>
              <p:nvPr/>
            </p:nvGrpSpPr>
            <p:grpSpPr>
              <a:xfrm>
                <a:off x="4862103" y="2629914"/>
                <a:ext cx="487314" cy="603258"/>
                <a:chOff x="-126094" y="-443890"/>
                <a:chExt cx="874487" cy="1100127"/>
              </a:xfrm>
            </p:grpSpPr>
            <p:pic>
              <p:nvPicPr>
                <p:cNvPr id="40" name="antenna2.png"/>
                <p:cNvPicPr/>
                <p:nvPr/>
              </p:nvPicPr>
              <p:blipFill>
                <a:blip r:embed="rId3" cstate="print">
                  <a:extLst/>
                </a:blip>
                <a:stretch>
                  <a:fillRect/>
                </a:stretch>
              </p:blipFill>
              <p:spPr>
                <a:xfrm>
                  <a:off x="0" y="-443890"/>
                  <a:ext cx="635000" cy="635000"/>
                </a:xfrm>
                <a:prstGeom prst="rect">
                  <a:avLst/>
                </a:prstGeom>
                <a:ln w="12700" cap="flat">
                  <a:noFill/>
                  <a:miter lim="400000"/>
                </a:ln>
                <a:effectLst/>
              </p:spPr>
            </p:pic>
            <p:sp>
              <p:nvSpPr>
                <p:cNvPr id="41" name="Shape 392"/>
                <p:cNvSpPr/>
                <p:nvPr/>
              </p:nvSpPr>
              <p:spPr>
                <a:xfrm>
                  <a:off x="-126094" y="132381"/>
                  <a:ext cx="874487" cy="5238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defTabSz="584200">
                    <a:defRPr sz="1400" b="1">
                      <a:uFillTx/>
                      <a:latin typeface="Helvetica Neue"/>
                      <a:ea typeface="Helvetica Neue"/>
                      <a:cs typeface="Helvetica Neue"/>
                      <a:sym typeface="Helvetica Neue"/>
                    </a:defRPr>
                  </a:lvl1pPr>
                </a:lstStyle>
                <a:p>
                  <a:pPr lvl="0">
                    <a:defRPr sz="1800" b="0"/>
                  </a:pPr>
                  <a:r>
                    <a:rPr sz="1200" b="1" dirty="0"/>
                    <a:t>Wi-Fi</a:t>
                  </a:r>
                </a:p>
              </p:txBody>
            </p:sp>
          </p:grpSp>
        </p:grpSp>
        <p:grpSp>
          <p:nvGrpSpPr>
            <p:cNvPr id="7" name="组合 39"/>
            <p:cNvGrpSpPr/>
            <p:nvPr/>
          </p:nvGrpSpPr>
          <p:grpSpPr>
            <a:xfrm>
              <a:off x="5229894" y="2592288"/>
              <a:ext cx="1538858" cy="1152128"/>
              <a:chOff x="5868144" y="1844824"/>
              <a:chExt cx="1538858" cy="1152128"/>
            </a:xfrm>
          </p:grpSpPr>
          <p:pic>
            <p:nvPicPr>
              <p:cNvPr id="36" name="Picture 6"/>
              <p:cNvPicPr>
                <a:picLocks noChangeAspect="1" noChangeArrowheads="1"/>
              </p:cNvPicPr>
              <p:nvPr/>
            </p:nvPicPr>
            <p:blipFill>
              <a:blip r:embed="rId4" cstate="print"/>
              <a:srcRect/>
              <a:stretch>
                <a:fillRect/>
              </a:stretch>
            </p:blipFill>
            <p:spPr bwMode="auto">
              <a:xfrm>
                <a:off x="5940152" y="1844824"/>
                <a:ext cx="1466850" cy="685800"/>
              </a:xfrm>
              <a:prstGeom prst="rect">
                <a:avLst/>
              </a:prstGeom>
              <a:noFill/>
              <a:ln w="9525">
                <a:noFill/>
                <a:miter lim="800000"/>
                <a:headEnd/>
                <a:tailEnd/>
              </a:ln>
            </p:spPr>
          </p:pic>
          <p:sp>
            <p:nvSpPr>
              <p:cNvPr id="37" name="矩形 36"/>
              <p:cNvSpPr/>
              <p:nvPr/>
            </p:nvSpPr>
            <p:spPr>
              <a:xfrm>
                <a:off x="5868144" y="2348880"/>
                <a:ext cx="151216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itchFamily="34" charset="-122"/>
                    <a:ea typeface="微软雅黑" pitchFamily="34" charset="-122"/>
                  </a:rPr>
                  <a:t>MDM</a:t>
                </a:r>
                <a:r>
                  <a:rPr lang="zh-CN" altLang="en-US" sz="1200" b="1" dirty="0" smtClean="0">
                    <a:solidFill>
                      <a:schemeClr val="tx1"/>
                    </a:solidFill>
                    <a:latin typeface="微软雅黑" pitchFamily="34" charset="-122"/>
                    <a:ea typeface="微软雅黑" pitchFamily="34" charset="-122"/>
                  </a:rPr>
                  <a:t>云平台</a:t>
                </a:r>
                <a:endParaRPr lang="zh-CN" altLang="en-US" sz="1200" b="1" dirty="0">
                  <a:solidFill>
                    <a:schemeClr val="tx1"/>
                  </a:solidFill>
                  <a:latin typeface="微软雅黑" pitchFamily="34" charset="-122"/>
                  <a:ea typeface="微软雅黑" pitchFamily="34" charset="-122"/>
                </a:endParaRPr>
              </a:p>
            </p:txBody>
          </p:sp>
        </p:grpSp>
        <p:grpSp>
          <p:nvGrpSpPr>
            <p:cNvPr id="8" name="组合 40"/>
            <p:cNvGrpSpPr/>
            <p:nvPr/>
          </p:nvGrpSpPr>
          <p:grpSpPr>
            <a:xfrm>
              <a:off x="5375820" y="1728192"/>
              <a:ext cx="1392932" cy="792088"/>
              <a:chOff x="6358111" y="3284984"/>
              <a:chExt cx="1392932" cy="792088"/>
            </a:xfrm>
          </p:grpSpPr>
          <p:pic>
            <p:nvPicPr>
              <p:cNvPr id="34" name="Picture 7"/>
              <p:cNvPicPr>
                <a:picLocks noChangeAspect="1" noChangeArrowheads="1"/>
              </p:cNvPicPr>
              <p:nvPr/>
            </p:nvPicPr>
            <p:blipFill>
              <a:blip r:embed="rId5" cstate="print"/>
              <a:srcRect/>
              <a:stretch>
                <a:fillRect/>
              </a:stretch>
            </p:blipFill>
            <p:spPr bwMode="auto">
              <a:xfrm>
                <a:off x="6358111" y="3284984"/>
                <a:ext cx="1392932" cy="366142"/>
              </a:xfrm>
              <a:prstGeom prst="rect">
                <a:avLst/>
              </a:prstGeom>
              <a:noFill/>
              <a:ln w="9525">
                <a:noFill/>
                <a:miter lim="800000"/>
                <a:headEnd/>
                <a:tailEnd/>
              </a:ln>
            </p:spPr>
          </p:pic>
          <p:sp>
            <p:nvSpPr>
              <p:cNvPr id="35" name="矩形 34"/>
              <p:cNvSpPr/>
              <p:nvPr/>
            </p:nvSpPr>
            <p:spPr>
              <a:xfrm>
                <a:off x="6444208" y="3429000"/>
                <a:ext cx="12241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itchFamily="34" charset="-122"/>
                    <a:ea typeface="微软雅黑" pitchFamily="34" charset="-122"/>
                  </a:rPr>
                  <a:t>VPN</a:t>
                </a:r>
                <a:r>
                  <a:rPr lang="zh-CN" altLang="en-US" sz="1200" b="1" dirty="0" smtClean="0">
                    <a:solidFill>
                      <a:schemeClr val="tx1"/>
                    </a:solidFill>
                    <a:latin typeface="微软雅黑" pitchFamily="34" charset="-122"/>
                    <a:ea typeface="微软雅黑" pitchFamily="34" charset="-122"/>
                  </a:rPr>
                  <a:t>网关</a:t>
                </a:r>
                <a:endParaRPr lang="zh-CN" altLang="en-US" sz="1200" b="1" dirty="0">
                  <a:solidFill>
                    <a:schemeClr val="tx1"/>
                  </a:solidFill>
                  <a:latin typeface="微软雅黑" pitchFamily="34" charset="-122"/>
                  <a:ea typeface="微软雅黑" pitchFamily="34" charset="-122"/>
                </a:endParaRPr>
              </a:p>
            </p:txBody>
          </p:sp>
        </p:grpSp>
        <p:grpSp>
          <p:nvGrpSpPr>
            <p:cNvPr id="9" name="组合 41"/>
            <p:cNvGrpSpPr/>
            <p:nvPr/>
          </p:nvGrpSpPr>
          <p:grpSpPr>
            <a:xfrm>
              <a:off x="7200800" y="1440160"/>
              <a:ext cx="1581150" cy="1152128"/>
              <a:chOff x="7562850" y="2060848"/>
              <a:chExt cx="1581150" cy="1152128"/>
            </a:xfrm>
          </p:grpSpPr>
          <p:pic>
            <p:nvPicPr>
              <p:cNvPr id="32" name="Picture 8"/>
              <p:cNvPicPr>
                <a:picLocks noChangeAspect="1" noChangeArrowheads="1"/>
              </p:cNvPicPr>
              <p:nvPr/>
            </p:nvPicPr>
            <p:blipFill>
              <a:blip r:embed="rId6" cstate="print"/>
              <a:srcRect/>
              <a:stretch>
                <a:fillRect/>
              </a:stretch>
            </p:blipFill>
            <p:spPr bwMode="auto">
              <a:xfrm>
                <a:off x="7562850" y="2060848"/>
                <a:ext cx="1581150" cy="733425"/>
              </a:xfrm>
              <a:prstGeom prst="rect">
                <a:avLst/>
              </a:prstGeom>
              <a:noFill/>
              <a:ln w="9525">
                <a:noFill/>
                <a:miter lim="800000"/>
                <a:headEnd/>
                <a:tailEnd/>
              </a:ln>
            </p:spPr>
          </p:pic>
          <p:sp>
            <p:nvSpPr>
              <p:cNvPr id="33" name="矩形 32"/>
              <p:cNvSpPr/>
              <p:nvPr/>
            </p:nvSpPr>
            <p:spPr>
              <a:xfrm>
                <a:off x="7668344" y="2564904"/>
                <a:ext cx="12241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itchFamily="34" charset="-122"/>
                    <a:ea typeface="微软雅黑" pitchFamily="34" charset="-122"/>
                  </a:rPr>
                  <a:t>业务系统</a:t>
                </a:r>
                <a:endParaRPr lang="zh-CN" altLang="en-US" sz="1200" b="1" dirty="0">
                  <a:solidFill>
                    <a:schemeClr val="tx1"/>
                  </a:solidFill>
                  <a:latin typeface="微软雅黑" pitchFamily="34" charset="-122"/>
                  <a:ea typeface="微软雅黑" pitchFamily="34" charset="-122"/>
                </a:endParaRPr>
              </a:p>
            </p:txBody>
          </p:sp>
        </p:grpSp>
        <p:pic>
          <p:nvPicPr>
            <p:cNvPr id="10" name="Picture 9"/>
            <p:cNvPicPr>
              <a:picLocks noChangeAspect="1" noChangeArrowheads="1"/>
            </p:cNvPicPr>
            <p:nvPr/>
          </p:nvPicPr>
          <p:blipFill>
            <a:blip r:embed="rId7" cstate="print"/>
            <a:srcRect/>
            <a:stretch>
              <a:fillRect/>
            </a:stretch>
          </p:blipFill>
          <p:spPr bwMode="auto">
            <a:xfrm rot="438780">
              <a:off x="3057243" y="1891121"/>
              <a:ext cx="331736" cy="538226"/>
            </a:xfrm>
            <a:prstGeom prst="rect">
              <a:avLst/>
            </a:prstGeom>
            <a:noFill/>
            <a:ln w="9525">
              <a:noFill/>
              <a:miter lim="800000"/>
              <a:headEnd/>
              <a:tailEnd/>
            </a:ln>
          </p:spPr>
        </p:pic>
        <p:pic>
          <p:nvPicPr>
            <p:cNvPr id="11" name="Picture 9"/>
            <p:cNvPicPr>
              <a:picLocks noChangeAspect="1" noChangeArrowheads="1"/>
            </p:cNvPicPr>
            <p:nvPr/>
          </p:nvPicPr>
          <p:blipFill>
            <a:blip r:embed="rId7" cstate="print"/>
            <a:srcRect/>
            <a:stretch>
              <a:fillRect/>
            </a:stretch>
          </p:blipFill>
          <p:spPr bwMode="auto">
            <a:xfrm rot="15982994">
              <a:off x="3137509" y="2505689"/>
              <a:ext cx="331736" cy="538226"/>
            </a:xfrm>
            <a:prstGeom prst="rect">
              <a:avLst/>
            </a:prstGeom>
            <a:noFill/>
            <a:ln w="9525">
              <a:noFill/>
              <a:miter lim="800000"/>
              <a:headEnd/>
              <a:tailEnd/>
            </a:ln>
          </p:spPr>
        </p:pic>
        <p:sp>
          <p:nvSpPr>
            <p:cNvPr id="12" name="云形 11"/>
            <p:cNvSpPr/>
            <p:nvPr/>
          </p:nvSpPr>
          <p:spPr>
            <a:xfrm>
              <a:off x="3600400" y="1080120"/>
              <a:ext cx="1440160" cy="25922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0"/>
            </p:cNvCxnSpPr>
            <p:nvPr/>
          </p:nvCxnSpPr>
          <p:spPr>
            <a:xfrm>
              <a:off x="5039360" y="2376264"/>
              <a:ext cx="577264"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0"/>
              <a:endCxn id="34" idx="1"/>
            </p:cNvCxnSpPr>
            <p:nvPr/>
          </p:nvCxnSpPr>
          <p:spPr>
            <a:xfrm flipV="1">
              <a:off x="5039360" y="1911263"/>
              <a:ext cx="336460" cy="4650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491880" y="3573016"/>
              <a:ext cx="15841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微软雅黑" pitchFamily="34" charset="-122"/>
                  <a:ea typeface="微软雅黑" pitchFamily="34" charset="-122"/>
                </a:rPr>
                <a:t>移动网络</a:t>
              </a:r>
              <a:endParaRPr lang="zh-CN" altLang="en-US" sz="1400" b="1" dirty="0">
                <a:solidFill>
                  <a:schemeClr val="tx1"/>
                </a:solidFill>
                <a:latin typeface="微软雅黑" pitchFamily="34" charset="-122"/>
                <a:ea typeface="微软雅黑" pitchFamily="34" charset="-122"/>
              </a:endParaRPr>
            </a:p>
          </p:txBody>
        </p:sp>
        <p:sp>
          <p:nvSpPr>
            <p:cNvPr id="16" name="矩形 15"/>
            <p:cNvSpPr/>
            <p:nvPr/>
          </p:nvSpPr>
          <p:spPr>
            <a:xfrm>
              <a:off x="5220072" y="908720"/>
              <a:ext cx="3672408" cy="3240360"/>
            </a:xfrm>
            <a:prstGeom prst="rect">
              <a:avLst/>
            </a:prstGeom>
            <a:solidFill>
              <a:schemeClr val="accent1">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51520" y="908720"/>
              <a:ext cx="2736304" cy="3240360"/>
            </a:xfrm>
            <a:prstGeom prst="rect">
              <a:avLst/>
            </a:prstGeom>
            <a:solidFill>
              <a:schemeClr val="accent2">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55"/>
            <p:cNvGrpSpPr/>
            <p:nvPr/>
          </p:nvGrpSpPr>
          <p:grpSpPr>
            <a:xfrm>
              <a:off x="179513" y="1196752"/>
              <a:ext cx="3168351" cy="2664296"/>
              <a:chOff x="35496" y="1196752"/>
              <a:chExt cx="3168351" cy="2664296"/>
            </a:xfrm>
          </p:grpSpPr>
          <p:grpSp>
            <p:nvGrpSpPr>
              <p:cNvPr id="19" name="组合 43"/>
              <p:cNvGrpSpPr/>
              <p:nvPr/>
            </p:nvGrpSpPr>
            <p:grpSpPr>
              <a:xfrm>
                <a:off x="1331640" y="1844824"/>
                <a:ext cx="1872207" cy="1918241"/>
                <a:chOff x="-150063" y="2001570"/>
                <a:chExt cx="1224136" cy="1455217"/>
              </a:xfrm>
            </p:grpSpPr>
            <p:grpSp>
              <p:nvGrpSpPr>
                <p:cNvPr id="28" name="组合 24"/>
                <p:cNvGrpSpPr/>
                <p:nvPr/>
              </p:nvGrpSpPr>
              <p:grpSpPr>
                <a:xfrm>
                  <a:off x="136233" y="2001570"/>
                  <a:ext cx="552513" cy="995415"/>
                  <a:chOff x="64225" y="1281490"/>
                  <a:chExt cx="552513" cy="995415"/>
                </a:xfrm>
              </p:grpSpPr>
              <p:pic>
                <p:nvPicPr>
                  <p:cNvPr id="30" name="phone副本.png"/>
                  <p:cNvPicPr/>
                  <p:nvPr/>
                </p:nvPicPr>
                <p:blipFill>
                  <a:blip r:embed="rId8" cstate="print">
                    <a:extLst/>
                  </a:blip>
                  <a:stretch>
                    <a:fillRect/>
                  </a:stretch>
                </p:blipFill>
                <p:spPr>
                  <a:xfrm rot="21031012">
                    <a:off x="64225" y="1694298"/>
                    <a:ext cx="280053" cy="582607"/>
                  </a:xfrm>
                  <a:prstGeom prst="rect">
                    <a:avLst/>
                  </a:prstGeom>
                  <a:ln w="12700">
                    <a:miter lim="400000"/>
                  </a:ln>
                </p:spPr>
              </p:pic>
              <p:pic>
                <p:nvPicPr>
                  <p:cNvPr id="31" name="安卓.png"/>
                  <p:cNvPicPr/>
                  <p:nvPr/>
                </p:nvPicPr>
                <p:blipFill>
                  <a:blip r:embed="rId9" cstate="print">
                    <a:extLst/>
                  </a:blip>
                  <a:stretch>
                    <a:fillRect/>
                  </a:stretch>
                </p:blipFill>
                <p:spPr>
                  <a:xfrm rot="705436">
                    <a:off x="329563" y="1281490"/>
                    <a:ext cx="287175" cy="597420"/>
                  </a:xfrm>
                  <a:prstGeom prst="rect">
                    <a:avLst/>
                  </a:prstGeom>
                  <a:ln w="12700">
                    <a:miter lim="400000"/>
                  </a:ln>
                </p:spPr>
              </p:pic>
            </p:grpSp>
            <p:sp>
              <p:nvSpPr>
                <p:cNvPr id="29" name="矩形 28"/>
                <p:cNvSpPr/>
                <p:nvPr/>
              </p:nvSpPr>
              <p:spPr>
                <a:xfrm>
                  <a:off x="-150063" y="2808715"/>
                  <a:ext cx="12241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itchFamily="34" charset="-122"/>
                      <a:ea typeface="微软雅黑" pitchFamily="34" charset="-122"/>
                    </a:rPr>
                    <a:t>政务本终端</a:t>
                  </a:r>
                  <a:endParaRPr lang="zh-CN" altLang="en-US" sz="1200" b="1" dirty="0">
                    <a:solidFill>
                      <a:schemeClr val="tx1"/>
                    </a:solidFill>
                    <a:latin typeface="微软雅黑" pitchFamily="34" charset="-122"/>
                    <a:ea typeface="微软雅黑" pitchFamily="34" charset="-122"/>
                  </a:endParaRPr>
                </a:p>
              </p:txBody>
            </p:sp>
          </p:grpSp>
          <p:grpSp>
            <p:nvGrpSpPr>
              <p:cNvPr id="20" name="组合 45"/>
              <p:cNvGrpSpPr/>
              <p:nvPr/>
            </p:nvGrpSpPr>
            <p:grpSpPr>
              <a:xfrm>
                <a:off x="35496" y="2924944"/>
                <a:ext cx="1224136" cy="936104"/>
                <a:chOff x="179512" y="3645024"/>
                <a:chExt cx="1224136" cy="936104"/>
              </a:xfrm>
            </p:grpSpPr>
            <p:pic>
              <p:nvPicPr>
                <p:cNvPr id="26" name="pasted-image.pdf"/>
                <p:cNvPicPr/>
                <p:nvPr/>
              </p:nvPicPr>
              <p:blipFill>
                <a:blip r:embed="rId10" cstate="print">
                  <a:extLst/>
                </a:blip>
                <a:stretch>
                  <a:fillRect/>
                </a:stretch>
              </p:blipFill>
              <p:spPr>
                <a:xfrm>
                  <a:off x="611560" y="3645024"/>
                  <a:ext cx="360040" cy="504056"/>
                </a:xfrm>
                <a:prstGeom prst="rect">
                  <a:avLst/>
                </a:prstGeom>
                <a:ln w="12700">
                  <a:miter lim="400000"/>
                </a:ln>
              </p:spPr>
            </p:pic>
            <p:sp>
              <p:nvSpPr>
                <p:cNvPr id="27" name="矩形 26"/>
                <p:cNvSpPr/>
                <p:nvPr/>
              </p:nvSpPr>
              <p:spPr>
                <a:xfrm>
                  <a:off x="179512" y="3933056"/>
                  <a:ext cx="12241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itchFamily="34" charset="-122"/>
                      <a:ea typeface="微软雅黑" pitchFamily="34" charset="-122"/>
                    </a:rPr>
                    <a:t>TF</a:t>
                  </a:r>
                  <a:r>
                    <a:rPr lang="zh-CN" altLang="en-US" sz="1200" b="1" dirty="0" smtClean="0">
                      <a:solidFill>
                        <a:schemeClr val="tx1"/>
                      </a:solidFill>
                      <a:latin typeface="微软雅黑" pitchFamily="34" charset="-122"/>
                      <a:ea typeface="微软雅黑" pitchFamily="34" charset="-122"/>
                    </a:rPr>
                    <a:t>加密卡</a:t>
                  </a:r>
                  <a:endParaRPr lang="zh-CN" altLang="en-US" sz="1200" b="1" dirty="0">
                    <a:solidFill>
                      <a:schemeClr val="tx1"/>
                    </a:solidFill>
                    <a:latin typeface="微软雅黑" pitchFamily="34" charset="-122"/>
                    <a:ea typeface="微软雅黑" pitchFamily="34" charset="-122"/>
                  </a:endParaRPr>
                </a:p>
              </p:txBody>
            </p:sp>
          </p:grpSp>
          <p:sp>
            <p:nvSpPr>
              <p:cNvPr id="21" name="加号 20"/>
              <p:cNvSpPr/>
              <p:nvPr/>
            </p:nvSpPr>
            <p:spPr>
              <a:xfrm>
                <a:off x="1043608" y="2060848"/>
                <a:ext cx="648072" cy="576064"/>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pic>
            <p:nvPicPr>
              <p:cNvPr id="22" name="Picture 2"/>
              <p:cNvPicPr>
                <a:picLocks noChangeAspect="1" noChangeArrowheads="1"/>
              </p:cNvPicPr>
              <p:nvPr/>
            </p:nvPicPr>
            <p:blipFill>
              <a:blip r:embed="rId11" cstate="print"/>
              <a:srcRect/>
              <a:stretch>
                <a:fillRect/>
              </a:stretch>
            </p:blipFill>
            <p:spPr bwMode="auto">
              <a:xfrm>
                <a:off x="352864" y="1196752"/>
                <a:ext cx="585805" cy="632669"/>
              </a:xfrm>
              <a:prstGeom prst="rect">
                <a:avLst/>
              </a:prstGeom>
              <a:noFill/>
              <a:ln w="9525">
                <a:noFill/>
                <a:miter lim="800000"/>
                <a:headEnd/>
                <a:tailEnd/>
              </a:ln>
            </p:spPr>
          </p:pic>
          <p:pic>
            <p:nvPicPr>
              <p:cNvPr id="23" name="Picture 3"/>
              <p:cNvPicPr>
                <a:picLocks noChangeAspect="1" noChangeArrowheads="1"/>
              </p:cNvPicPr>
              <p:nvPr/>
            </p:nvPicPr>
            <p:blipFill>
              <a:blip r:embed="rId12" cstate="print"/>
              <a:srcRect/>
              <a:stretch>
                <a:fillRect/>
              </a:stretch>
            </p:blipFill>
            <p:spPr bwMode="auto">
              <a:xfrm>
                <a:off x="395536" y="2204864"/>
                <a:ext cx="439223" cy="443682"/>
              </a:xfrm>
              <a:prstGeom prst="rect">
                <a:avLst/>
              </a:prstGeom>
              <a:noFill/>
              <a:ln w="9525">
                <a:noFill/>
                <a:miter lim="800000"/>
                <a:headEnd/>
                <a:tailEnd/>
              </a:ln>
            </p:spPr>
          </p:pic>
          <p:sp>
            <p:nvSpPr>
              <p:cNvPr id="24" name="矩形 23"/>
              <p:cNvSpPr/>
              <p:nvPr/>
            </p:nvSpPr>
            <p:spPr>
              <a:xfrm>
                <a:off x="35496" y="2420888"/>
                <a:ext cx="12241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itchFamily="34" charset="-122"/>
                    <a:ea typeface="微软雅黑" pitchFamily="34" charset="-122"/>
                  </a:rPr>
                  <a:t>数字证书</a:t>
                </a:r>
                <a:endParaRPr lang="zh-CN" altLang="en-US" sz="1200" b="1" dirty="0">
                  <a:solidFill>
                    <a:schemeClr val="tx1"/>
                  </a:solidFill>
                  <a:latin typeface="微软雅黑" pitchFamily="34" charset="-122"/>
                  <a:ea typeface="微软雅黑" pitchFamily="34" charset="-122"/>
                </a:endParaRPr>
              </a:p>
            </p:txBody>
          </p:sp>
          <p:sp>
            <p:nvSpPr>
              <p:cNvPr id="25" name="矩形 24"/>
              <p:cNvSpPr/>
              <p:nvPr/>
            </p:nvSpPr>
            <p:spPr>
              <a:xfrm>
                <a:off x="35496" y="1628800"/>
                <a:ext cx="12241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itchFamily="34" charset="-122"/>
                    <a:ea typeface="微软雅黑" pitchFamily="34" charset="-122"/>
                  </a:rPr>
                  <a:t>移动</a:t>
                </a:r>
                <a:r>
                  <a:rPr lang="en-US" altLang="zh-CN" sz="1200" b="1" dirty="0" smtClean="0">
                    <a:solidFill>
                      <a:schemeClr val="tx1"/>
                    </a:solidFill>
                    <a:latin typeface="微软雅黑" pitchFamily="34" charset="-122"/>
                    <a:ea typeface="微软雅黑" pitchFamily="34" charset="-122"/>
                  </a:rPr>
                  <a:t>4G</a:t>
                </a:r>
                <a:r>
                  <a:rPr lang="zh-CN" altLang="en-US" sz="1200" b="1" dirty="0" smtClean="0">
                    <a:solidFill>
                      <a:schemeClr val="tx1"/>
                    </a:solidFill>
                    <a:latin typeface="微软雅黑" pitchFamily="34" charset="-122"/>
                    <a:ea typeface="微软雅黑" pitchFamily="34" charset="-122"/>
                  </a:rPr>
                  <a:t>卡</a:t>
                </a:r>
                <a:endParaRPr lang="zh-CN" altLang="en-US" sz="1200" b="1" dirty="0">
                  <a:solidFill>
                    <a:schemeClr val="tx1"/>
                  </a:solidFill>
                  <a:latin typeface="微软雅黑" pitchFamily="34" charset="-122"/>
                  <a:ea typeface="微软雅黑" pitchFamily="34" charset="-122"/>
                </a:endParaRPr>
              </a:p>
            </p:txBody>
          </p:sp>
        </p:grpSp>
      </p:grpSp>
    </p:spTree>
    <p:extLst>
      <p:ext uri="{BB962C8B-B14F-4D97-AF65-F5344CB8AC3E}">
        <p14:creationId xmlns:p14="http://schemas.microsoft.com/office/powerpoint/2010/main" val="961563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各方合作模式及分工</a:t>
            </a:r>
            <a:endParaRPr lang="zh-CN" altLang="en-US" dirty="0"/>
          </a:p>
        </p:txBody>
      </p:sp>
      <p:sp>
        <p:nvSpPr>
          <p:cNvPr id="5" name="矩形 4"/>
          <p:cNvSpPr/>
          <p:nvPr/>
        </p:nvSpPr>
        <p:spPr>
          <a:xfrm>
            <a:off x="431540" y="1045180"/>
            <a:ext cx="8100900" cy="4832092"/>
          </a:xfrm>
          <a:prstGeom prst="rect">
            <a:avLst/>
          </a:prstGeom>
        </p:spPr>
        <p:txBody>
          <a:bodyPr wrap="square">
            <a:spAutoFit/>
          </a:bodyPr>
          <a:lstStyle/>
          <a:p>
            <a:pPr marL="342900" indent="-342900">
              <a:buFont typeface="Wingdings" pitchFamily="2" charset="2"/>
              <a:buChar char="p"/>
            </a:pPr>
            <a:r>
              <a:rPr lang="zh-CN" altLang="en-US" sz="2800" dirty="0" smtClean="0">
                <a:latin typeface="黑体" panose="02010609060101010101" pitchFamily="49" charset="-122"/>
                <a:ea typeface="黑体" panose="02010609060101010101" pitchFamily="49" charset="-122"/>
              </a:rPr>
              <a:t>运营商</a:t>
            </a:r>
            <a:r>
              <a:rPr lang="zh-CN" altLang="zh-CN" sz="2800" dirty="0" smtClean="0">
                <a:latin typeface="黑体" panose="02010609060101010101" pitchFamily="49" charset="-122"/>
                <a:ea typeface="黑体" panose="02010609060101010101" pitchFamily="49" charset="-122"/>
              </a:rPr>
              <a:t>作为客户第一界面及总集成方</a:t>
            </a:r>
            <a:r>
              <a:rPr lang="zh-CN" altLang="en-US" sz="2800" dirty="0" smtClean="0">
                <a:latin typeface="黑体" panose="02010609060101010101" pitchFamily="49" charset="-122"/>
                <a:ea typeface="黑体" panose="02010609060101010101" pitchFamily="49" charset="-122"/>
              </a:rPr>
              <a:t>，负责客户签约、商务等，并提供终端</a:t>
            </a:r>
            <a:r>
              <a:rPr lang="en-US" altLang="zh-CN" sz="2800" dirty="0" smtClean="0">
                <a:latin typeface="黑体" panose="02010609060101010101" pitchFamily="49" charset="-122"/>
                <a:ea typeface="黑体" panose="02010609060101010101" pitchFamily="49" charset="-122"/>
              </a:rPr>
              <a:t>PAD</a:t>
            </a:r>
            <a:r>
              <a:rPr lang="zh-CN" altLang="en-US" sz="2800" dirty="0" smtClean="0">
                <a:latin typeface="黑体" panose="02010609060101010101" pitchFamily="49" charset="-122"/>
                <a:ea typeface="黑体" panose="02010609060101010101" pitchFamily="49" charset="-122"/>
              </a:rPr>
              <a:t>及流量套餐</a:t>
            </a:r>
            <a:endParaRPr lang="en-US" altLang="zh-CN" sz="2800" dirty="0" smtClean="0">
              <a:latin typeface="黑体" panose="02010609060101010101" pitchFamily="49" charset="-122"/>
              <a:ea typeface="黑体" panose="02010609060101010101" pitchFamily="49" charset="-122"/>
            </a:endParaRPr>
          </a:p>
          <a:p>
            <a:pPr marL="342900" indent="-342900">
              <a:buFont typeface="Wingdings" pitchFamily="2" charset="2"/>
              <a:buChar char="p"/>
            </a:pPr>
            <a:endParaRPr lang="en-US" altLang="zh-CN" sz="2800" dirty="0" smtClean="0">
              <a:latin typeface="黑体" panose="02010609060101010101" pitchFamily="49" charset="-122"/>
              <a:ea typeface="黑体" panose="02010609060101010101" pitchFamily="49" charset="-122"/>
            </a:endParaRPr>
          </a:p>
          <a:p>
            <a:pPr marL="342900" indent="-342900">
              <a:buFont typeface="Wingdings" pitchFamily="2" charset="2"/>
              <a:buChar char="p"/>
            </a:pPr>
            <a:r>
              <a:rPr lang="zh-CN" altLang="en-US" sz="2800" dirty="0" smtClean="0">
                <a:latin typeface="黑体" panose="02010609060101010101" pitchFamily="49" charset="-122"/>
                <a:ea typeface="黑体" panose="02010609060101010101" pitchFamily="49" charset="-122"/>
              </a:rPr>
              <a:t>运营商或国家信息中心作为</a:t>
            </a:r>
            <a:r>
              <a:rPr lang="en-US" altLang="zh-CN" sz="2800" dirty="0" smtClean="0">
                <a:latin typeface="黑体" panose="02010609060101010101" pitchFamily="49" charset="-122"/>
                <a:ea typeface="黑体" panose="02010609060101010101" pitchFamily="49" charset="-122"/>
              </a:rPr>
              <a:t>MDM</a:t>
            </a:r>
            <a:r>
              <a:rPr lang="zh-CN" altLang="en-US" sz="2800" dirty="0" smtClean="0">
                <a:latin typeface="黑体" panose="02010609060101010101" pitchFamily="49" charset="-122"/>
                <a:ea typeface="黑体" panose="02010609060101010101" pitchFamily="49" charset="-122"/>
              </a:rPr>
              <a:t>云</a:t>
            </a:r>
            <a:r>
              <a:rPr lang="zh-CN" altLang="zh-CN" sz="2800" dirty="0" smtClean="0">
                <a:latin typeface="黑体" panose="02010609060101010101" pitchFamily="49" charset="-122"/>
                <a:ea typeface="黑体" panose="02010609060101010101" pitchFamily="49" charset="-122"/>
              </a:rPr>
              <a:t>平台</a:t>
            </a:r>
            <a:r>
              <a:rPr lang="zh-CN" altLang="en-US" sz="2800" dirty="0" smtClean="0">
                <a:latin typeface="黑体" panose="02010609060101010101" pitchFamily="49" charset="-122"/>
                <a:ea typeface="黑体" panose="02010609060101010101" pitchFamily="49" charset="-122"/>
              </a:rPr>
              <a:t>服务提供方，负责平台运营服务等</a:t>
            </a:r>
            <a:endParaRPr lang="en-US" altLang="zh-CN" sz="2800" dirty="0" smtClean="0">
              <a:latin typeface="黑体" panose="02010609060101010101" pitchFamily="49" charset="-122"/>
              <a:ea typeface="黑体" panose="02010609060101010101" pitchFamily="49" charset="-122"/>
            </a:endParaRPr>
          </a:p>
          <a:p>
            <a:pPr marL="342900" indent="-342900">
              <a:buFont typeface="Wingdings" pitchFamily="2" charset="2"/>
              <a:buChar char="p"/>
            </a:pPr>
            <a:endParaRPr lang="en-US" altLang="zh-CN" sz="2800" dirty="0" smtClean="0">
              <a:latin typeface="黑体" panose="02010609060101010101" pitchFamily="49" charset="-122"/>
              <a:ea typeface="黑体" panose="02010609060101010101" pitchFamily="49" charset="-122"/>
            </a:endParaRPr>
          </a:p>
          <a:p>
            <a:pPr marL="342900" indent="-342900">
              <a:buFont typeface="Wingdings" pitchFamily="2" charset="2"/>
              <a:buChar char="p"/>
            </a:pPr>
            <a:r>
              <a:rPr lang="zh-CN" altLang="en-US" sz="2800" dirty="0" smtClean="0">
                <a:latin typeface="黑体" panose="02010609060101010101" pitchFamily="49" charset="-122"/>
                <a:ea typeface="黑体" panose="02010609060101010101" pitchFamily="49" charset="-122"/>
              </a:rPr>
              <a:t>当地中心或公司</a:t>
            </a:r>
            <a:r>
              <a:rPr lang="zh-CN" altLang="zh-CN" sz="2800" dirty="0" smtClean="0">
                <a:latin typeface="黑体" panose="02010609060101010101" pitchFamily="49" charset="-122"/>
                <a:ea typeface="黑体" panose="02010609060101010101" pitchFamily="49" charset="-122"/>
              </a:rPr>
              <a:t>作为渠道代理方</a:t>
            </a:r>
            <a:r>
              <a:rPr lang="zh-CN" altLang="en-US" sz="2800" dirty="0" smtClean="0">
                <a:latin typeface="黑体" panose="02010609060101010101" pitchFamily="49" charset="-122"/>
                <a:ea typeface="黑体" panose="02010609060101010101" pitchFamily="49" charset="-122"/>
              </a:rPr>
              <a:t>，负责客户推广等工作</a:t>
            </a:r>
            <a:endParaRPr lang="en-US" altLang="zh-CN" sz="2800" dirty="0" smtClean="0">
              <a:latin typeface="黑体" panose="02010609060101010101" pitchFamily="49" charset="-122"/>
              <a:ea typeface="黑体" panose="02010609060101010101" pitchFamily="49" charset="-122"/>
            </a:endParaRPr>
          </a:p>
          <a:p>
            <a:pPr marL="342900" indent="-342900">
              <a:buFont typeface="Wingdings" pitchFamily="2" charset="2"/>
              <a:buChar char="p"/>
            </a:pPr>
            <a:endParaRPr lang="en-US" altLang="zh-CN" sz="2800" dirty="0" smtClean="0">
              <a:latin typeface="黑体" panose="02010609060101010101" pitchFamily="49" charset="-122"/>
              <a:ea typeface="黑体" panose="02010609060101010101" pitchFamily="49" charset="-122"/>
            </a:endParaRPr>
          </a:p>
          <a:p>
            <a:pPr marL="342900" indent="-342900">
              <a:buFont typeface="Wingdings" pitchFamily="2" charset="2"/>
              <a:buChar char="p"/>
            </a:pPr>
            <a:r>
              <a:rPr lang="zh-CN" altLang="zh-CN" sz="2800" dirty="0" smtClean="0">
                <a:latin typeface="黑体" panose="02010609060101010101" pitchFamily="49" charset="-122"/>
                <a:ea typeface="黑体" panose="02010609060101010101" pitchFamily="49" charset="-122"/>
              </a:rPr>
              <a:t>国家信息中心作为安全政务本联盟指导方及</a:t>
            </a:r>
            <a:r>
              <a:rPr lang="en-US" altLang="zh-CN" sz="2800" dirty="0" smtClean="0">
                <a:latin typeface="黑体" panose="02010609060101010101" pitchFamily="49" charset="-122"/>
                <a:ea typeface="黑体" panose="02010609060101010101" pitchFamily="49" charset="-122"/>
              </a:rPr>
              <a:t>CA</a:t>
            </a:r>
            <a:r>
              <a:rPr lang="zh-CN" altLang="zh-CN" sz="2800" dirty="0" smtClean="0">
                <a:latin typeface="黑体" panose="02010609060101010101" pitchFamily="49" charset="-122"/>
                <a:ea typeface="黑体" panose="02010609060101010101" pitchFamily="49" charset="-122"/>
              </a:rPr>
              <a:t>证书提供者</a:t>
            </a:r>
            <a:r>
              <a:rPr lang="zh-CN" altLang="en-US" sz="2800" dirty="0" smtClean="0">
                <a:latin typeface="黑体" panose="02010609060101010101" pitchFamily="49" charset="-122"/>
                <a:ea typeface="黑体" panose="02010609060101010101" pitchFamily="49" charset="-122"/>
              </a:rPr>
              <a:t>，提供业务指导及数字证书服务</a:t>
            </a:r>
            <a:endParaRPr lang="en-US" altLang="zh-CN" sz="28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161506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229600" cy="864096"/>
          </a:xfrm>
        </p:spPr>
        <p:txBody>
          <a:bodyPr/>
          <a:lstStyle/>
          <a:p>
            <a:pPr marL="0" indent="0" algn="ctr">
              <a:buNone/>
            </a:pPr>
            <a:r>
              <a:rPr lang="zh-CN" altLang="en-US" dirty="0" smtClean="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二）安全即时通讯</a:t>
            </a:r>
            <a:r>
              <a:rPr lang="zh-CN" altLang="en-US" dirty="0" smtClean="0">
                <a:latin typeface="黑体" panose="02010609060101010101" pitchFamily="49" charset="-122"/>
                <a:ea typeface="黑体" panose="02010609060101010101" pitchFamily="49" charset="-122"/>
              </a:rPr>
              <a:t>平台</a:t>
            </a:r>
            <a:r>
              <a:rPr lang="en-US"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国信通</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58</a:t>
            </a:fld>
            <a:r>
              <a:rPr lang="zh-CN" altLang="en-US" smtClean="0"/>
              <a:t>页</a:t>
            </a:r>
            <a:endParaRPr lang="zh-CN" altLang="en-US" dirty="0"/>
          </a:p>
        </p:txBody>
      </p:sp>
    </p:spTree>
    <p:extLst>
      <p:ext uri="{BB962C8B-B14F-4D97-AF65-F5344CB8AC3E}">
        <p14:creationId xmlns:p14="http://schemas.microsoft.com/office/powerpoint/2010/main" val="32545872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安全即时通讯平台</a:t>
            </a:r>
            <a:r>
              <a:rPr lang="en-US" altLang="zh-CN" dirty="0"/>
              <a:t>——</a:t>
            </a:r>
            <a:r>
              <a:rPr lang="zh-CN" altLang="en-US" dirty="0"/>
              <a:t>国信</a:t>
            </a:r>
            <a:r>
              <a:rPr lang="zh-CN" altLang="en-US" dirty="0" smtClean="0"/>
              <a:t>通</a:t>
            </a:r>
            <a:endParaRPr lang="zh-CN" altLang="en-US" dirty="0"/>
          </a:p>
        </p:txBody>
      </p:sp>
      <p:sp>
        <p:nvSpPr>
          <p:cNvPr id="3" name="内容占位符 2"/>
          <p:cNvSpPr>
            <a:spLocks noGrp="1"/>
          </p:cNvSpPr>
          <p:nvPr>
            <p:ph idx="1"/>
          </p:nvPr>
        </p:nvSpPr>
        <p:spPr/>
        <p:txBody>
          <a:bodyPr/>
          <a:lstStyle/>
          <a:p>
            <a:pPr>
              <a:lnSpc>
                <a:spcPct val="150000"/>
              </a:lnSpc>
            </a:pPr>
            <a:r>
              <a:rPr lang="zh-CN" altLang="en-US" kern="0" dirty="0">
                <a:latin typeface="黑体" panose="02010609060101010101" pitchFamily="49" charset="-122"/>
                <a:ea typeface="黑体" panose="02010609060101010101" pitchFamily="49" charset="-122"/>
              </a:rPr>
              <a:t> “国信通” </a:t>
            </a:r>
            <a:r>
              <a:rPr lang="zh-CN" altLang="en-US" kern="0" dirty="0" smtClean="0">
                <a:latin typeface="黑体" panose="02010609060101010101" pitchFamily="49" charset="-122"/>
                <a:ea typeface="黑体" panose="02010609060101010101" pitchFamily="49" charset="-122"/>
              </a:rPr>
              <a:t>依托政务</a:t>
            </a:r>
            <a:r>
              <a:rPr lang="en-US" altLang="zh-CN" kern="0" dirty="0" smtClean="0">
                <a:latin typeface="黑体" panose="02010609060101010101" pitchFamily="49" charset="-122"/>
                <a:ea typeface="黑体" panose="02010609060101010101" pitchFamily="49" charset="-122"/>
              </a:rPr>
              <a:t>CA</a:t>
            </a:r>
            <a:r>
              <a:rPr lang="zh-CN" altLang="en-US" kern="0" dirty="0" smtClean="0">
                <a:latin typeface="黑体" panose="02010609060101010101" pitchFamily="49" charset="-122"/>
                <a:ea typeface="黑体" panose="02010609060101010101" pitchFamily="49" charset="-122"/>
              </a:rPr>
              <a:t>，</a:t>
            </a:r>
            <a:r>
              <a:rPr lang="zh-CN" altLang="en-US" kern="0" dirty="0">
                <a:latin typeface="黑体" panose="02010609060101010101" pitchFamily="49" charset="-122"/>
                <a:ea typeface="黑体" panose="02010609060101010101" pitchFamily="49" charset="-122"/>
              </a:rPr>
              <a:t>为各级政务部门在国家电子政务外网平台上提供安全加密的移动即时通讯服务。</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59</a:t>
            </a:fld>
            <a:r>
              <a:rPr lang="zh-CN" altLang="en-US" smtClean="0"/>
              <a:t>页</a:t>
            </a:r>
            <a:endParaRPr lang="zh-CN" altLang="en-US" dirty="0"/>
          </a:p>
        </p:txBody>
      </p:sp>
    </p:spTree>
    <p:extLst>
      <p:ext uri="{BB962C8B-B14F-4D97-AF65-F5344CB8AC3E}">
        <p14:creationId xmlns:p14="http://schemas.microsoft.com/office/powerpoint/2010/main" val="3412990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全国服务体系初步建成</a:t>
            </a: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6</a:t>
            </a:fld>
            <a:r>
              <a:rPr lang="zh-CN" altLang="en-US" smtClean="0"/>
              <a:t>页</a:t>
            </a:r>
            <a:endParaRPr lang="zh-CN" alt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54150"/>
            <a:ext cx="3781425" cy="4422775"/>
          </a:xfrm>
          <a:prstGeom prst="rect">
            <a:avLst/>
          </a:prstGeom>
          <a:noFill/>
          <a:ln w="9525">
            <a:noFill/>
            <a:miter lim="800000"/>
            <a:headEnd/>
            <a:tailEnd/>
          </a:ln>
        </p:spPr>
      </p:pic>
      <p:sp>
        <p:nvSpPr>
          <p:cNvPr id="7" name="Rectangle 4"/>
          <p:cNvSpPr txBox="1">
            <a:spLocks noChangeArrowheads="1"/>
          </p:cNvSpPr>
          <p:nvPr/>
        </p:nvSpPr>
        <p:spPr>
          <a:xfrm>
            <a:off x="4598988" y="1738313"/>
            <a:ext cx="4224337" cy="3779837"/>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黑体" pitchFamily="49" charset="-122"/>
                <a:ea typeface="黑体" pitchFamily="49" charset="-122"/>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黑体" pitchFamily="49" charset="-122"/>
                <a:ea typeface="黑体" pitchFamily="49" charset="-122"/>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黑体" pitchFamily="49" charset="-122"/>
                <a:ea typeface="黑体" pitchFamily="49" charset="-122"/>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黑体" pitchFamily="49" charset="-122"/>
                <a:ea typeface="黑体" pitchFamily="49" charset="-122"/>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p>
          <a:p>
            <a:r>
              <a:rPr lang="en-US" sz="2000" dirty="0" smtClean="0"/>
              <a:t>2009</a:t>
            </a:r>
            <a:r>
              <a:rPr lang="zh-CN" altLang="en-US" sz="2000" dirty="0" smtClean="0"/>
              <a:t>年</a:t>
            </a:r>
            <a:r>
              <a:rPr lang="en-US" sz="2000" dirty="0" smtClean="0"/>
              <a:t>7</a:t>
            </a:r>
            <a:r>
              <a:rPr lang="zh-CN" altLang="en-US" sz="2000" dirty="0" smtClean="0"/>
              <a:t>月，国家政务外网</a:t>
            </a:r>
            <a:r>
              <a:rPr lang="en-US" sz="2000" dirty="0" smtClean="0"/>
              <a:t>CA</a:t>
            </a:r>
            <a:r>
              <a:rPr lang="zh-CN" altLang="en-US" sz="2000" dirty="0" smtClean="0"/>
              <a:t>和</a:t>
            </a:r>
            <a:r>
              <a:rPr lang="en-US" sz="2000" dirty="0" smtClean="0"/>
              <a:t>KMC</a:t>
            </a:r>
            <a:r>
              <a:rPr lang="zh-CN" altLang="en-US" sz="2000" dirty="0" smtClean="0"/>
              <a:t>系统通过国家密码管理局组织的安全性审查。</a:t>
            </a:r>
            <a:endParaRPr lang="en-US" altLang="zh-CN" sz="2000" dirty="0" smtClean="0"/>
          </a:p>
          <a:p>
            <a:endParaRPr lang="zh-CN" altLang="en-US" sz="2000" dirty="0" smtClean="0"/>
          </a:p>
          <a:p>
            <a:r>
              <a:rPr lang="en-US" sz="2000" dirty="0" smtClean="0"/>
              <a:t>2010</a:t>
            </a:r>
            <a:r>
              <a:rPr lang="zh-CN" altLang="en-US" sz="2000" dirty="0" smtClean="0"/>
              <a:t>年</a:t>
            </a:r>
            <a:r>
              <a:rPr lang="en-US" sz="2000" dirty="0" smtClean="0"/>
              <a:t>6</a:t>
            </a:r>
            <a:r>
              <a:rPr lang="zh-CN" altLang="en-US" sz="2000" dirty="0" smtClean="0"/>
              <a:t>月，国家密码管理局正式发文同意我们</a:t>
            </a:r>
            <a:r>
              <a:rPr lang="zh-CN" altLang="en-US" sz="2000" dirty="0" smtClean="0">
                <a:solidFill>
                  <a:srgbClr val="FF0000"/>
                </a:solidFill>
              </a:rPr>
              <a:t>为</a:t>
            </a:r>
            <a:r>
              <a:rPr lang="zh-CN" altLang="en-US" sz="2000" dirty="0">
                <a:solidFill>
                  <a:srgbClr val="FF0000"/>
                </a:solidFill>
              </a:rPr>
              <a:t>政务部门依托国家电子</a:t>
            </a:r>
            <a:r>
              <a:rPr lang="zh-CN" altLang="zh-CN" sz="2000" dirty="0">
                <a:solidFill>
                  <a:srgbClr val="FF0000"/>
                </a:solidFill>
              </a:rPr>
              <a:t>政务外网</a:t>
            </a:r>
            <a:r>
              <a:rPr lang="zh-CN" altLang="en-US" sz="2000" dirty="0">
                <a:solidFill>
                  <a:srgbClr val="FF0000"/>
                </a:solidFill>
              </a:rPr>
              <a:t>网络平台</a:t>
            </a:r>
            <a:r>
              <a:rPr lang="zh-CN" altLang="zh-CN" sz="2000" dirty="0">
                <a:solidFill>
                  <a:srgbClr val="FF0000"/>
                </a:solidFill>
              </a:rPr>
              <a:t>开展政务</a:t>
            </a:r>
            <a:r>
              <a:rPr lang="zh-CN" altLang="en-US" sz="2000" dirty="0">
                <a:solidFill>
                  <a:srgbClr val="FF0000"/>
                </a:solidFill>
              </a:rPr>
              <a:t>活动提供</a:t>
            </a:r>
            <a:r>
              <a:rPr lang="zh-CN" altLang="zh-CN" sz="2000" dirty="0">
                <a:solidFill>
                  <a:srgbClr val="FF0000"/>
                </a:solidFill>
              </a:rPr>
              <a:t>电子认证服务</a:t>
            </a:r>
            <a:r>
              <a:rPr lang="zh-CN" altLang="en-US" sz="2000" dirty="0" smtClean="0">
                <a:solidFill>
                  <a:srgbClr val="FF0000"/>
                </a:solidFill>
              </a:rPr>
              <a:t>。</a:t>
            </a:r>
            <a:endParaRPr lang="zh-CN" altLang="en-US" sz="2000" dirty="0" smtClean="0"/>
          </a:p>
        </p:txBody>
      </p:sp>
      <p:pic>
        <p:nvPicPr>
          <p:cNvPr id="8" name="图片 1" descr="D:\2011-04-06 证书中心资质证书 - 扫描 + 内部公告\证书修改\证书 -.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95288" y="2636838"/>
            <a:ext cx="4152900" cy="2790825"/>
          </a:xfrm>
          <a:ln/>
        </p:spPr>
      </p:pic>
    </p:spTree>
    <p:extLst>
      <p:ext uri="{BB962C8B-B14F-4D97-AF65-F5344CB8AC3E}">
        <p14:creationId xmlns:p14="http://schemas.microsoft.com/office/powerpoint/2010/main" val="415747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60</a:t>
            </a:fld>
            <a:r>
              <a:rPr lang="zh-CN" altLang="en-US" smtClean="0"/>
              <a:t>页</a:t>
            </a:r>
            <a:endParaRPr lang="zh-CN" altLang="en-US" dirty="0"/>
          </a:p>
        </p:txBody>
      </p:sp>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1979613"/>
            <a:ext cx="9985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989138"/>
            <a:ext cx="998538"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163" y="1989138"/>
            <a:ext cx="99536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1989138"/>
            <a:ext cx="9937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a:spLocks noChangeArrowheads="1"/>
          </p:cNvSpPr>
          <p:nvPr/>
        </p:nvSpPr>
        <p:spPr bwMode="auto">
          <a:xfrm>
            <a:off x="3571875" y="5500688"/>
            <a:ext cx="2074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buFont typeface="Arial" charset="0"/>
              <a:buNone/>
            </a:pPr>
            <a:r>
              <a:rPr lang="zh-CN" altLang="en-US" sz="1100" dirty="0">
                <a:latin typeface="微软雅黑" pitchFamily="34" charset="-122"/>
                <a:ea typeface="微软雅黑" pitchFamily="34" charset="-122"/>
              </a:rPr>
              <a:t>本机数据存储加密。密码登陆、保护消息、定时删除、阅后即焚、远程擦除，等等</a:t>
            </a:r>
          </a:p>
        </p:txBody>
      </p:sp>
      <p:sp>
        <p:nvSpPr>
          <p:cNvPr id="10" name="矩形 9"/>
          <p:cNvSpPr>
            <a:spLocks noChangeArrowheads="1"/>
          </p:cNvSpPr>
          <p:nvPr/>
        </p:nvSpPr>
        <p:spPr bwMode="auto">
          <a:xfrm>
            <a:off x="1071563" y="5500688"/>
            <a:ext cx="1912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buFont typeface="Arial" charset="0"/>
              <a:buNone/>
            </a:pPr>
            <a:r>
              <a:rPr lang="zh-CN" altLang="en-US" sz="1200" dirty="0">
                <a:solidFill>
                  <a:srgbClr val="000000"/>
                </a:solidFill>
                <a:latin typeface="微软雅黑" pitchFamily="34" charset="-122"/>
                <a:ea typeface="微软雅黑" pitchFamily="34" charset="-122"/>
              </a:rPr>
              <a:t>通信过程端到端全程加密。国家商用密码产品认证资质，使用安心放心</a:t>
            </a:r>
            <a:endParaRPr lang="zh-CN" altLang="en-US" sz="1200" dirty="0">
              <a:latin typeface="微软雅黑" pitchFamily="34" charset="-122"/>
              <a:ea typeface="微软雅黑" pitchFamily="34" charset="-122"/>
            </a:endParaRPr>
          </a:p>
        </p:txBody>
      </p:sp>
      <p:sp>
        <p:nvSpPr>
          <p:cNvPr id="11" name="矩形 10"/>
          <p:cNvSpPr>
            <a:spLocks noChangeArrowheads="1"/>
          </p:cNvSpPr>
          <p:nvPr/>
        </p:nvSpPr>
        <p:spPr bwMode="auto">
          <a:xfrm>
            <a:off x="6143625" y="5500688"/>
            <a:ext cx="1701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buFont typeface="Arial" charset="0"/>
              <a:buNone/>
            </a:pPr>
            <a:r>
              <a:rPr lang="zh-CN" altLang="en-US" sz="1100">
                <a:solidFill>
                  <a:srgbClr val="000000"/>
                </a:solidFill>
                <a:latin typeface="微软雅黑" pitchFamily="34" charset="-122"/>
                <a:ea typeface="微软雅黑" pitchFamily="34" charset="-122"/>
              </a:rPr>
              <a:t>提供重要数据云端加密存储功能，异地快速获取和同步，保障用户隐私</a:t>
            </a:r>
            <a:endParaRPr lang="zh-CN" altLang="en-US" sz="1100">
              <a:latin typeface="微软雅黑" pitchFamily="34" charset="-122"/>
              <a:ea typeface="微软雅黑" pitchFamily="34" charset="-122"/>
            </a:endParaRPr>
          </a:p>
        </p:txBody>
      </p:sp>
      <p:sp>
        <p:nvSpPr>
          <p:cNvPr id="12" name="椭圆 15"/>
          <p:cNvSpPr>
            <a:spLocks noChangeArrowheads="1"/>
          </p:cNvSpPr>
          <p:nvPr/>
        </p:nvSpPr>
        <p:spPr bwMode="auto">
          <a:xfrm>
            <a:off x="3967163" y="1709738"/>
            <a:ext cx="1054100" cy="1219200"/>
          </a:xfrm>
          <a:prstGeom prst="ellipse">
            <a:avLst/>
          </a:prstGeom>
          <a:noFill/>
          <a:ln w="38100">
            <a:solidFill>
              <a:srgbClr val="3397D3"/>
            </a:solidFill>
            <a:round/>
            <a:headEnd/>
            <a:tailEnd type="diamond" w="lg" len="lg"/>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buFont typeface="Arial" charset="0"/>
              <a:buNone/>
            </a:pPr>
            <a:endParaRPr lang="zh-CN" altLang="en-US">
              <a:latin typeface="微软雅黑" pitchFamily="34" charset="-122"/>
              <a:ea typeface="微软雅黑" pitchFamily="34" charset="-122"/>
            </a:endParaRPr>
          </a:p>
        </p:txBody>
      </p:sp>
      <p:sp>
        <p:nvSpPr>
          <p:cNvPr id="13" name="椭圆 16"/>
          <p:cNvSpPr>
            <a:spLocks noChangeArrowheads="1"/>
          </p:cNvSpPr>
          <p:nvPr/>
        </p:nvSpPr>
        <p:spPr bwMode="auto">
          <a:xfrm>
            <a:off x="3554413" y="2674938"/>
            <a:ext cx="1054100" cy="1182687"/>
          </a:xfrm>
          <a:prstGeom prst="ellipse">
            <a:avLst/>
          </a:prstGeom>
          <a:noFill/>
          <a:ln w="38100">
            <a:solidFill>
              <a:srgbClr val="3397D3"/>
            </a:solidFill>
            <a:round/>
            <a:headEnd/>
            <a:tailEnd type="diamond" w="lg" len="lg"/>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buFont typeface="Arial" charset="0"/>
              <a:buNone/>
            </a:pPr>
            <a:endParaRPr lang="zh-CN" altLang="en-US">
              <a:latin typeface="微软雅黑" pitchFamily="34" charset="-122"/>
              <a:ea typeface="微软雅黑" pitchFamily="34" charset="-122"/>
            </a:endParaRPr>
          </a:p>
        </p:txBody>
      </p:sp>
      <p:sp>
        <p:nvSpPr>
          <p:cNvPr id="14" name="椭圆 17"/>
          <p:cNvSpPr>
            <a:spLocks noChangeArrowheads="1"/>
          </p:cNvSpPr>
          <p:nvPr/>
        </p:nvSpPr>
        <p:spPr bwMode="auto">
          <a:xfrm>
            <a:off x="4316413" y="2674938"/>
            <a:ext cx="1055687" cy="1182687"/>
          </a:xfrm>
          <a:prstGeom prst="ellipse">
            <a:avLst/>
          </a:prstGeom>
          <a:noFill/>
          <a:ln w="38100">
            <a:solidFill>
              <a:srgbClr val="3397D3"/>
            </a:solidFill>
            <a:round/>
            <a:headEnd/>
            <a:tailEnd type="diamond" w="lg" len="lg"/>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buFont typeface="Arial" charset="0"/>
              <a:buNone/>
            </a:pPr>
            <a:endParaRPr lang="zh-CN" altLang="en-US">
              <a:latin typeface="微软雅黑" pitchFamily="34" charset="-122"/>
              <a:ea typeface="微软雅黑" pitchFamily="34" charset="-122"/>
            </a:endParaRPr>
          </a:p>
        </p:txBody>
      </p:sp>
      <p:sp>
        <p:nvSpPr>
          <p:cNvPr id="15" name="矩形 12"/>
          <p:cNvSpPr>
            <a:spLocks noChangeArrowheads="1"/>
          </p:cNvSpPr>
          <p:nvPr/>
        </p:nvSpPr>
        <p:spPr bwMode="auto">
          <a:xfrm>
            <a:off x="4054475" y="2058988"/>
            <a:ext cx="95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algn="ctr" eaLnBrk="1" hangingPunct="1">
              <a:buFont typeface="Arial" charset="0"/>
              <a:buNone/>
            </a:pPr>
            <a:r>
              <a:rPr lang="zh-CN" altLang="en-US" sz="1200">
                <a:solidFill>
                  <a:srgbClr val="000000"/>
                </a:solidFill>
                <a:latin typeface="微软雅黑" pitchFamily="34" charset="-122"/>
                <a:ea typeface="微软雅黑" pitchFamily="34" charset="-122"/>
              </a:rPr>
              <a:t>国家商用加密认证</a:t>
            </a:r>
            <a:endParaRPr lang="zh-CN" altLang="en-US" sz="1200">
              <a:ea typeface="微软雅黑" pitchFamily="34" charset="-122"/>
            </a:endParaRPr>
          </a:p>
        </p:txBody>
      </p:sp>
      <p:sp>
        <p:nvSpPr>
          <p:cNvPr id="16" name="矩形 18"/>
          <p:cNvSpPr>
            <a:spLocks noChangeArrowheads="1"/>
          </p:cNvSpPr>
          <p:nvPr/>
        </p:nvSpPr>
        <p:spPr bwMode="auto">
          <a:xfrm>
            <a:off x="3643313" y="3149600"/>
            <a:ext cx="649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algn="ctr" eaLnBrk="1" hangingPunct="1">
              <a:buFont typeface="Arial" charset="0"/>
              <a:buNone/>
            </a:pPr>
            <a:r>
              <a:rPr lang="zh-CN" altLang="en-US" sz="1200">
                <a:ea typeface="微软雅黑" pitchFamily="34" charset="-122"/>
              </a:rPr>
              <a:t>安全</a:t>
            </a:r>
            <a:endParaRPr lang="en-US" altLang="zh-CN" sz="1200">
              <a:ea typeface="微软雅黑" pitchFamily="34" charset="-122"/>
            </a:endParaRPr>
          </a:p>
          <a:p>
            <a:pPr algn="ctr" eaLnBrk="1" hangingPunct="1">
              <a:buFont typeface="Arial" charset="0"/>
              <a:buNone/>
            </a:pPr>
            <a:r>
              <a:rPr lang="zh-CN" altLang="en-US" sz="1200">
                <a:ea typeface="微软雅黑" pitchFamily="34" charset="-122"/>
              </a:rPr>
              <a:t>云平台</a:t>
            </a:r>
          </a:p>
        </p:txBody>
      </p:sp>
      <p:sp>
        <p:nvSpPr>
          <p:cNvPr id="17" name="矩形 19"/>
          <p:cNvSpPr>
            <a:spLocks noChangeArrowheads="1"/>
          </p:cNvSpPr>
          <p:nvPr/>
        </p:nvSpPr>
        <p:spPr bwMode="auto">
          <a:xfrm>
            <a:off x="4643438" y="3106738"/>
            <a:ext cx="67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buFont typeface="Arial" charset="0"/>
              <a:buNone/>
            </a:pPr>
            <a:r>
              <a:rPr lang="zh-CN" altLang="en-US" sz="1200">
                <a:solidFill>
                  <a:srgbClr val="000000"/>
                </a:solidFill>
                <a:latin typeface="微软雅黑" pitchFamily="34" charset="-122"/>
                <a:ea typeface="微软雅黑" pitchFamily="34" charset="-122"/>
              </a:rPr>
              <a:t>安全通讯保障</a:t>
            </a:r>
            <a:endParaRPr lang="zh-CN" altLang="en-US" sz="1200">
              <a:ea typeface="微软雅黑" pitchFamily="34" charset="-122"/>
            </a:endParaRPr>
          </a:p>
        </p:txBody>
      </p:sp>
      <p:cxnSp>
        <p:nvCxnSpPr>
          <p:cNvPr id="18" name="直接连接符 17"/>
          <p:cNvCxnSpPr/>
          <p:nvPr/>
        </p:nvCxnSpPr>
        <p:spPr>
          <a:xfrm>
            <a:off x="3705225" y="5392738"/>
            <a:ext cx="1957388" cy="0"/>
          </a:xfrm>
          <a:prstGeom prst="line">
            <a:avLst/>
          </a:prstGeom>
          <a:ln w="12700">
            <a:solidFill>
              <a:schemeClr val="bg1">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19" name="文本框 20"/>
          <p:cNvSpPr txBox="1">
            <a:spLocks noChangeArrowheads="1"/>
          </p:cNvSpPr>
          <p:nvPr/>
        </p:nvSpPr>
        <p:spPr bwMode="auto">
          <a:xfrm>
            <a:off x="3419872" y="4572000"/>
            <a:ext cx="2198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algn="ctr" eaLnBrk="1" hangingPunct="1">
              <a:buFont typeface="Arial" charset="0"/>
              <a:buNone/>
            </a:pPr>
            <a:r>
              <a:rPr lang="zh-CN" altLang="en-US" dirty="0">
                <a:solidFill>
                  <a:srgbClr val="0281CA"/>
                </a:solidFill>
                <a:latin typeface="微软雅黑" pitchFamily="34" charset="-122"/>
                <a:ea typeface="微软雅黑" pitchFamily="34" charset="-122"/>
              </a:rPr>
              <a:t>本地存储加密</a:t>
            </a:r>
          </a:p>
        </p:txBody>
      </p:sp>
      <p:cxnSp>
        <p:nvCxnSpPr>
          <p:cNvPr id="20" name="直接连接符 19"/>
          <p:cNvCxnSpPr/>
          <p:nvPr/>
        </p:nvCxnSpPr>
        <p:spPr>
          <a:xfrm>
            <a:off x="6115050" y="5397500"/>
            <a:ext cx="1957388" cy="0"/>
          </a:xfrm>
          <a:prstGeom prst="line">
            <a:avLst/>
          </a:prstGeom>
          <a:ln w="12700">
            <a:solidFill>
              <a:schemeClr val="bg1">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21" name="文本框 25"/>
          <p:cNvSpPr txBox="1">
            <a:spLocks noChangeArrowheads="1"/>
          </p:cNvSpPr>
          <p:nvPr/>
        </p:nvSpPr>
        <p:spPr bwMode="auto">
          <a:xfrm>
            <a:off x="6000750" y="4643438"/>
            <a:ext cx="2071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algn="ctr" eaLnBrk="1" hangingPunct="1">
              <a:buFont typeface="Arial" charset="0"/>
              <a:buNone/>
            </a:pPr>
            <a:r>
              <a:rPr lang="zh-CN" altLang="en-US" dirty="0">
                <a:solidFill>
                  <a:srgbClr val="0281CA"/>
                </a:solidFill>
                <a:latin typeface="微软雅黑" pitchFamily="34" charset="-122"/>
                <a:ea typeface="微软雅黑" pitchFamily="34" charset="-122"/>
              </a:rPr>
              <a:t>云端存储加密</a:t>
            </a:r>
          </a:p>
        </p:txBody>
      </p:sp>
      <p:cxnSp>
        <p:nvCxnSpPr>
          <p:cNvPr id="22" name="直接连接符 21"/>
          <p:cNvCxnSpPr/>
          <p:nvPr/>
        </p:nvCxnSpPr>
        <p:spPr>
          <a:xfrm>
            <a:off x="1114425" y="5402263"/>
            <a:ext cx="1957388" cy="0"/>
          </a:xfrm>
          <a:prstGeom prst="line">
            <a:avLst/>
          </a:prstGeom>
          <a:ln w="12700">
            <a:solidFill>
              <a:schemeClr val="bg1">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23" name="文本框 27"/>
          <p:cNvSpPr txBox="1">
            <a:spLocks noChangeArrowheads="1"/>
          </p:cNvSpPr>
          <p:nvPr/>
        </p:nvSpPr>
        <p:spPr bwMode="auto">
          <a:xfrm>
            <a:off x="827585" y="4572000"/>
            <a:ext cx="2234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algn="ctr" eaLnBrk="1" hangingPunct="1">
              <a:buFont typeface="Arial" charset="0"/>
              <a:buNone/>
            </a:pPr>
            <a:r>
              <a:rPr lang="zh-CN" altLang="en-US" dirty="0">
                <a:solidFill>
                  <a:srgbClr val="0281CA"/>
                </a:solidFill>
                <a:latin typeface="微软雅黑" pitchFamily="34" charset="-122"/>
                <a:ea typeface="微软雅黑" pitchFamily="34" charset="-122"/>
              </a:rPr>
              <a:t>通信过程加密</a:t>
            </a:r>
          </a:p>
        </p:txBody>
      </p:sp>
      <p:sp>
        <p:nvSpPr>
          <p:cNvPr id="24" name="矩形 25"/>
          <p:cNvSpPr>
            <a:spLocks noChangeArrowheads="1"/>
          </p:cNvSpPr>
          <p:nvPr/>
        </p:nvSpPr>
        <p:spPr bwMode="auto">
          <a:xfrm>
            <a:off x="3286125" y="4071938"/>
            <a:ext cx="295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charset="-122"/>
              </a:defRPr>
            </a:lvl1pPr>
            <a:lvl2pPr marL="742950" indent="-285750" eaLnBrk="0" hangingPunct="0">
              <a:defRPr sz="2400">
                <a:solidFill>
                  <a:schemeClr val="tx1"/>
                </a:solidFill>
                <a:latin typeface="Times New Roman" pitchFamily="18" charset="0"/>
                <a:ea typeface="宋体" charset="-122"/>
              </a:defRPr>
            </a:lvl2pPr>
            <a:lvl3pPr marL="1143000" indent="-228600" eaLnBrk="0" hangingPunct="0">
              <a:defRPr sz="2400">
                <a:solidFill>
                  <a:schemeClr val="tx1"/>
                </a:solidFill>
                <a:latin typeface="Times New Roman" pitchFamily="18" charset="0"/>
                <a:ea typeface="宋体" charset="-122"/>
              </a:defRPr>
            </a:lvl3pPr>
            <a:lvl4pPr marL="1600200" indent="-228600" eaLnBrk="0" hangingPunct="0">
              <a:defRPr sz="2400">
                <a:solidFill>
                  <a:schemeClr val="tx1"/>
                </a:solidFill>
                <a:latin typeface="Times New Roman" pitchFamily="18" charset="0"/>
                <a:ea typeface="宋体" charset="-122"/>
              </a:defRPr>
            </a:lvl4pPr>
            <a:lvl5pPr marL="2057400" indent="-228600" eaLnBrk="0" hangingPunct="0">
              <a:defRPr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r>
              <a:rPr lang="zh-CN" altLang="en-US">
                <a:solidFill>
                  <a:srgbClr val="000000"/>
                </a:solidFill>
                <a:latin typeface="微软雅黑" pitchFamily="34" charset="-122"/>
                <a:ea typeface="微软雅黑" pitchFamily="34" charset="-122"/>
              </a:rPr>
              <a:t>全方位安全加密技术</a:t>
            </a:r>
            <a:endParaRPr lang="zh-CN" altLang="en-US"/>
          </a:p>
        </p:txBody>
      </p:sp>
      <p:sp>
        <p:nvSpPr>
          <p:cNvPr id="25" name="标题 1"/>
          <p:cNvSpPr txBox="1">
            <a:spLocks/>
          </p:cNvSpPr>
          <p:nvPr/>
        </p:nvSpPr>
        <p:spPr bwMode="auto">
          <a:xfrm>
            <a:off x="685800" y="6096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accent1">
                    <a:lumMod val="75000"/>
                  </a:schemeClr>
                </a:solidFill>
                <a:latin typeface="黑体" pitchFamily="2" charset="-122"/>
                <a:ea typeface="黑体" pitchFamily="2"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zh-CN" altLang="en-US" sz="2800" smtClean="0"/>
              <a:t>“国信通”全方位安全设计</a:t>
            </a:r>
          </a:p>
        </p:txBody>
      </p:sp>
    </p:spTree>
    <p:extLst>
      <p:ext uri="{BB962C8B-B14F-4D97-AF65-F5344CB8AC3E}">
        <p14:creationId xmlns:p14="http://schemas.microsoft.com/office/powerpoint/2010/main" val="167920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852936"/>
            <a:ext cx="8496944" cy="864096"/>
          </a:xfrm>
        </p:spPr>
        <p:txBody>
          <a:bodyPr/>
          <a:lstStyle/>
          <a:p>
            <a:pPr marL="0" indent="0" algn="ctr">
              <a:buNone/>
            </a:pPr>
            <a:r>
              <a:rPr lang="zh-CN" altLang="en-US" dirty="0" smtClean="0"/>
              <a:t>（三）</a:t>
            </a:r>
            <a:r>
              <a:rPr lang="zh-CN" altLang="en-US" dirty="0">
                <a:latin typeface="黑体" panose="02010609060101010101" pitchFamily="49" charset="-122"/>
                <a:ea typeface="黑体" panose="02010609060101010101" pitchFamily="49" charset="-122"/>
              </a:rPr>
              <a:t>云计算工程</a:t>
            </a:r>
            <a:r>
              <a:rPr lang="zh-CN" altLang="en-US" dirty="0" smtClean="0">
                <a:latin typeface="黑体" panose="02010609060101010101" pitchFamily="49" charset="-122"/>
                <a:ea typeface="黑体" panose="02010609060101010101" pitchFamily="49" charset="-122"/>
              </a:rPr>
              <a:t>实验室电子认证</a:t>
            </a:r>
            <a:r>
              <a:rPr lang="zh-CN" altLang="en-US" dirty="0">
                <a:latin typeface="黑体" panose="02010609060101010101" pitchFamily="49" charset="-122"/>
                <a:ea typeface="黑体" panose="02010609060101010101" pitchFamily="49" charset="-122"/>
              </a:rPr>
              <a:t>技术研究室</a:t>
            </a:r>
            <a:endParaRPr lang="zh-CN" altLang="en-US" dirty="0"/>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61</a:t>
            </a:fld>
            <a:r>
              <a:rPr lang="zh-CN" altLang="en-US" smtClean="0"/>
              <a:t>页</a:t>
            </a:r>
            <a:endParaRPr lang="zh-CN" altLang="en-US" dirty="0"/>
          </a:p>
        </p:txBody>
      </p:sp>
    </p:spTree>
    <p:extLst>
      <p:ext uri="{BB962C8B-B14F-4D97-AF65-F5344CB8AC3E}">
        <p14:creationId xmlns:p14="http://schemas.microsoft.com/office/powerpoint/2010/main" val="36511531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4294967295"/>
          </p:nvPr>
        </p:nvSpPr>
        <p:spPr>
          <a:xfrm>
            <a:off x="5037138" y="6253163"/>
            <a:ext cx="1905000"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E6F05B90-D26B-4E3C-9FEF-1639375BDC32}" type="datetime1">
              <a:rPr lang="zh-CN" altLang="en-US" sz="1400" smtClean="0"/>
              <a:pPr eaLnBrk="1" hangingPunct="1"/>
              <a:t>2015/5/13</a:t>
            </a:fld>
            <a:endParaRPr lang="zh-CN" altLang="en-US" sz="1400" smtClean="0"/>
          </a:p>
        </p:txBody>
      </p:sp>
      <p:sp>
        <p:nvSpPr>
          <p:cNvPr id="5" name="灯片编号占位符 4"/>
          <p:cNvSpPr>
            <a:spLocks noGrp="1"/>
          </p:cNvSpPr>
          <p:nvPr>
            <p:ph type="sldNum" sz="quarter" idx="12"/>
          </p:nvPr>
        </p:nvSpPr>
        <p:spPr/>
        <p:txBody>
          <a:bodyPr/>
          <a:lstStyle/>
          <a:p>
            <a:pPr algn="ctr">
              <a:defRPr/>
            </a:pPr>
            <a:r>
              <a:rPr lang="zh-CN" altLang="en-US" smtClean="0"/>
              <a:t>第</a:t>
            </a:r>
            <a:fld id="{022DB1F1-CB15-4613-AEEB-C122D930AC51}" type="slidenum">
              <a:rPr lang="zh-CN" altLang="en-US" smtClean="0"/>
              <a:pPr algn="ctr">
                <a:defRPr/>
              </a:pPr>
              <a:t>62</a:t>
            </a:fld>
            <a:r>
              <a:rPr lang="zh-CN" altLang="en-US" smtClean="0"/>
              <a:t>页</a:t>
            </a:r>
            <a:endParaRPr lang="zh-CN" altLang="en-US" dirty="0"/>
          </a:p>
        </p:txBody>
      </p:sp>
      <p:pic>
        <p:nvPicPr>
          <p:cNvPr id="15364"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8280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标题 1"/>
          <p:cNvSpPr>
            <a:spLocks noGrp="1"/>
          </p:cNvSpPr>
          <p:nvPr>
            <p:ph type="title"/>
          </p:nvPr>
        </p:nvSpPr>
        <p:spPr>
          <a:xfrm>
            <a:off x="468313" y="115888"/>
            <a:ext cx="8218487" cy="1066800"/>
          </a:xfrm>
        </p:spPr>
        <p:txBody>
          <a:bodyPr/>
          <a:lstStyle/>
          <a:p>
            <a:r>
              <a:rPr lang="zh-CN" altLang="en-US" sz="3600" b="1" smtClean="0"/>
              <a:t>电子认证技术研究室研究方向</a:t>
            </a:r>
            <a:endParaRPr lang="zh-CN" altLang="en-US" sz="3600" smtClean="0"/>
          </a:p>
        </p:txBody>
      </p:sp>
      <p:sp>
        <p:nvSpPr>
          <p:cNvPr id="2" name="矩形 1"/>
          <p:cNvSpPr/>
          <p:nvPr/>
        </p:nvSpPr>
        <p:spPr bwMode="auto">
          <a:xfrm>
            <a:off x="3203848" y="3140968"/>
            <a:ext cx="2952328" cy="720080"/>
          </a:xfrm>
          <a:prstGeom prst="rect">
            <a:avLst/>
          </a:prstGeom>
          <a:solidFill>
            <a:srgbClr val="DF0029">
              <a:alpha val="0"/>
            </a:srgbClr>
          </a:solidFill>
          <a:ln w="63500" cap="flat" cmpd="sng" algn="ctr">
            <a:solidFill>
              <a:srgbClr val="C00000"/>
            </a:solidFill>
            <a:prstDash val="solid"/>
            <a:round/>
            <a:headEnd type="none" w="sm" len="sm"/>
            <a:tailEnd type="none" w="sm" len="sm"/>
          </a:ln>
          <a:effectLst>
            <a:glow rad="63500">
              <a:schemeClr val="accent1">
                <a:satMod val="175000"/>
                <a:alpha val="40000"/>
              </a:schemeClr>
            </a:glow>
          </a:effectLst>
        </p:spPr>
        <p:txBody>
          <a:bodyPr/>
          <a:lstStyle/>
          <a:p>
            <a:pPr>
              <a:defRPr/>
            </a:pPr>
            <a:endParaRPr lang="zh-CN" altLang="en-US">
              <a:latin typeface="Times New Roman" charset="0"/>
            </a:endParaRPr>
          </a:p>
        </p:txBody>
      </p:sp>
    </p:spTree>
    <p:extLst>
      <p:ext uri="{BB962C8B-B14F-4D97-AF65-F5344CB8AC3E}">
        <p14:creationId xmlns:p14="http://schemas.microsoft.com/office/powerpoint/2010/main" val="5585035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en-US" smtClean="0"/>
              <a:t>研究方向</a:t>
            </a:r>
          </a:p>
        </p:txBody>
      </p:sp>
      <p:sp>
        <p:nvSpPr>
          <p:cNvPr id="3" name="内容占位符 2"/>
          <p:cNvSpPr>
            <a:spLocks noGrp="1"/>
          </p:cNvSpPr>
          <p:nvPr>
            <p:ph idx="1"/>
          </p:nvPr>
        </p:nvSpPr>
        <p:spPr>
          <a:xfrm>
            <a:off x="1476375" y="1484313"/>
            <a:ext cx="7488238" cy="4105275"/>
          </a:xfrm>
        </p:spPr>
        <p:txBody>
          <a:bodyPr>
            <a:normAutofit/>
          </a:bodyPr>
          <a:lstStyle/>
          <a:p>
            <a:pPr marL="514350" indent="-514350">
              <a:lnSpc>
                <a:spcPct val="160000"/>
              </a:lnSpc>
              <a:buFont typeface="+mj-lt"/>
              <a:buAutoNum type="arabicPeriod"/>
              <a:defRPr/>
            </a:pPr>
            <a:r>
              <a:rPr lang="zh-CN" altLang="zh-CN" b="1" dirty="0" smtClean="0">
                <a:latin typeface="黑体" panose="02010609060101010101" pitchFamily="49" charset="-122"/>
                <a:ea typeface="黑体" panose="02010609060101010101" pitchFamily="49" charset="-122"/>
              </a:rPr>
              <a:t>身份</a:t>
            </a:r>
            <a:r>
              <a:rPr lang="zh-CN" altLang="en-US" b="1" dirty="0" smtClean="0">
                <a:latin typeface="黑体" panose="02010609060101010101" pitchFamily="49" charset="-122"/>
                <a:ea typeface="黑体" panose="02010609060101010101" pitchFamily="49" charset="-122"/>
              </a:rPr>
              <a:t>认证</a:t>
            </a:r>
            <a:r>
              <a:rPr lang="zh-CN" altLang="zh-CN" b="1" dirty="0" smtClean="0">
                <a:latin typeface="黑体" panose="02010609060101010101" pitchFamily="49" charset="-122"/>
                <a:ea typeface="黑体" panose="02010609060101010101" pitchFamily="49" charset="-122"/>
              </a:rPr>
              <a:t>、授权</a:t>
            </a:r>
            <a:r>
              <a:rPr lang="zh-CN" altLang="en-US" b="1" dirty="0" smtClean="0">
                <a:latin typeface="黑体" panose="02010609060101010101" pitchFamily="49" charset="-122"/>
                <a:ea typeface="黑体" panose="02010609060101010101" pitchFamily="49" charset="-122"/>
              </a:rPr>
              <a:t>和</a:t>
            </a:r>
            <a:r>
              <a:rPr lang="zh-CN" altLang="zh-CN" b="1" dirty="0" smtClean="0">
                <a:latin typeface="黑体" panose="02010609060101010101" pitchFamily="49" charset="-122"/>
                <a:ea typeface="黑体" panose="02010609060101010101" pitchFamily="49" charset="-122"/>
              </a:rPr>
              <a:t>访问</a:t>
            </a:r>
            <a:r>
              <a:rPr lang="zh-CN" altLang="zh-CN" b="1" dirty="0">
                <a:latin typeface="黑体" panose="02010609060101010101" pitchFamily="49" charset="-122"/>
                <a:ea typeface="黑体" panose="02010609060101010101" pitchFamily="49" charset="-122"/>
              </a:rPr>
              <a:t>管理：</a:t>
            </a:r>
            <a:endParaRPr lang="zh-CN" altLang="zh-CN" dirty="0">
              <a:latin typeface="黑体" panose="02010609060101010101" pitchFamily="49" charset="-122"/>
              <a:ea typeface="黑体" panose="02010609060101010101" pitchFamily="49" charset="-122"/>
            </a:endParaRPr>
          </a:p>
          <a:p>
            <a:pPr lvl="1">
              <a:lnSpc>
                <a:spcPct val="160000"/>
              </a:lnSpc>
              <a:defRPr/>
            </a:pPr>
            <a:r>
              <a:rPr lang="zh-CN" altLang="zh-CN" dirty="0">
                <a:latin typeface="黑体" panose="02010609060101010101" pitchFamily="49" charset="-122"/>
                <a:ea typeface="黑体" panose="02010609060101010101" pitchFamily="49" charset="-122"/>
              </a:rPr>
              <a:t>对用户</a:t>
            </a:r>
            <a:r>
              <a:rPr lang="en-US" altLang="zh-CN" dirty="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数据隔离失效风险，云服务可靠性、可用性风险，恶意用户对云的滥用风险，云提供者须建立完善</a:t>
            </a:r>
            <a:r>
              <a:rPr lang="zh-CN" altLang="zh-CN" dirty="0" smtClean="0">
                <a:latin typeface="黑体" panose="02010609060101010101" pitchFamily="49" charset="-122"/>
                <a:ea typeface="黑体" panose="02010609060101010101" pitchFamily="49" charset="-122"/>
              </a:rPr>
              <a:t>的</a:t>
            </a:r>
            <a:r>
              <a:rPr lang="zh-CN" altLang="en-US" dirty="0" smtClean="0">
                <a:latin typeface="黑体" panose="02010609060101010101" pitchFamily="49" charset="-122"/>
                <a:ea typeface="黑体" panose="02010609060101010101" pitchFamily="49" charset="-122"/>
              </a:rPr>
              <a:t>身份</a:t>
            </a:r>
            <a:r>
              <a:rPr lang="zh-CN" altLang="zh-CN" dirty="0" smtClean="0">
                <a:latin typeface="黑体" panose="02010609060101010101" pitchFamily="49" charset="-122"/>
                <a:ea typeface="黑体" panose="02010609060101010101" pitchFamily="49" charset="-122"/>
              </a:rPr>
              <a:t>管理</a:t>
            </a:r>
            <a:r>
              <a:rPr lang="zh-CN" altLang="en-US" dirty="0" smtClean="0">
                <a:latin typeface="黑体" panose="02010609060101010101" pitchFamily="49" charset="-122"/>
                <a:ea typeface="黑体" panose="02010609060101010101" pitchFamily="49" charset="-122"/>
              </a:rPr>
              <a:t>认证服务</a:t>
            </a:r>
            <a:r>
              <a:rPr lang="zh-CN" altLang="zh-CN" dirty="0" smtClean="0">
                <a:latin typeface="黑体" panose="02010609060101010101" pitchFamily="49" charset="-122"/>
                <a:ea typeface="黑体" panose="02010609060101010101" pitchFamily="49" charset="-122"/>
              </a:rPr>
              <a:t>、</a:t>
            </a:r>
            <a:r>
              <a:rPr lang="zh-CN" altLang="zh-CN" dirty="0">
                <a:latin typeface="黑体" panose="02010609060101010101" pitchFamily="49" charset="-122"/>
                <a:ea typeface="黑体" panose="02010609060101010101" pitchFamily="49" charset="-122"/>
              </a:rPr>
              <a:t>权限管理</a:t>
            </a:r>
            <a:r>
              <a:rPr lang="zh-CN" altLang="zh-CN"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访问控制</a:t>
            </a:r>
            <a:r>
              <a:rPr lang="zh-CN" altLang="zh-CN" dirty="0" smtClean="0">
                <a:latin typeface="黑体" panose="02010609060101010101" pitchFamily="49" charset="-122"/>
                <a:ea typeface="黑体" panose="02010609060101010101" pitchFamily="49" charset="-122"/>
              </a:rPr>
              <a:t>等</a:t>
            </a:r>
            <a:r>
              <a:rPr lang="zh-CN" altLang="zh-CN" dirty="0">
                <a:latin typeface="黑体" panose="02010609060101010101" pitchFamily="49" charset="-122"/>
                <a:ea typeface="黑体" panose="02010609060101010101" pitchFamily="49" charset="-122"/>
              </a:rPr>
              <a:t>安全机制。</a:t>
            </a:r>
          </a:p>
          <a:p>
            <a:pPr>
              <a:lnSpc>
                <a:spcPct val="160000"/>
              </a:lnSpc>
              <a:defRPr/>
            </a:pPr>
            <a:endParaRPr lang="en-US" altLang="zh-CN" dirty="0" smtClean="0">
              <a:latin typeface="黑体" panose="02010609060101010101" pitchFamily="49" charset="-122"/>
              <a:ea typeface="黑体" panose="02010609060101010101" pitchFamily="49" charset="-122"/>
            </a:endParaRPr>
          </a:p>
          <a:p>
            <a:pPr marL="0" indent="0">
              <a:lnSpc>
                <a:spcPct val="160000"/>
              </a:lnSpc>
              <a:buFontTx/>
              <a:buNone/>
              <a:defRPr/>
            </a:pPr>
            <a:endParaRPr lang="en-US" altLang="zh-CN" dirty="0">
              <a:latin typeface="黑体" panose="02010609060101010101" pitchFamily="49" charset="-122"/>
              <a:ea typeface="黑体" panose="02010609060101010101" pitchFamily="49" charset="-122"/>
            </a:endParaRPr>
          </a:p>
          <a:p>
            <a:pPr>
              <a:lnSpc>
                <a:spcPct val="160000"/>
              </a:lnSpc>
              <a:defRPr/>
            </a:pPr>
            <a:endParaRPr lang="zh-CN" altLang="en-US" dirty="0">
              <a:latin typeface="黑体" panose="02010609060101010101" pitchFamily="49" charset="-122"/>
              <a:ea typeface="黑体" panose="02010609060101010101" pitchFamily="49" charset="-122"/>
            </a:endParaRPr>
          </a:p>
        </p:txBody>
      </p:sp>
      <p:sp>
        <p:nvSpPr>
          <p:cNvPr id="16388" name="日期占位符 3"/>
          <p:cNvSpPr>
            <a:spLocks noGrp="1"/>
          </p:cNvSpPr>
          <p:nvPr>
            <p:ph type="dt" sz="quarter" idx="4294967295"/>
          </p:nvPr>
        </p:nvSpPr>
        <p:spPr>
          <a:xfrm>
            <a:off x="457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42555BA9-E56D-4BF3-9A68-CFE98BE42AE9}" type="datetime1">
              <a:rPr lang="zh-CN" altLang="en-US" sz="1400" smtClean="0"/>
              <a:pPr eaLnBrk="1" hangingPunct="1"/>
              <a:t>2015/5/13</a:t>
            </a:fld>
            <a:endParaRPr lang="zh-CN" altLang="en-US" sz="1400" smtClean="0"/>
          </a:p>
        </p:txBody>
      </p:sp>
      <p:sp>
        <p:nvSpPr>
          <p:cNvPr id="5" name="灯片编号占位符 4"/>
          <p:cNvSpPr>
            <a:spLocks noGrp="1"/>
          </p:cNvSpPr>
          <p:nvPr>
            <p:ph type="sldNum" sz="quarter" idx="12"/>
          </p:nvPr>
        </p:nvSpPr>
        <p:spPr>
          <a:xfrm>
            <a:off x="3419475" y="6356350"/>
            <a:ext cx="1584325" cy="365125"/>
          </a:xfrm>
        </p:spPr>
        <p:txBody>
          <a:bodyPr/>
          <a:lstStyle/>
          <a:p>
            <a:pPr algn="ctr">
              <a:defRPr/>
            </a:pPr>
            <a:r>
              <a:rPr lang="zh-CN" altLang="en-US" dirty="0" smtClean="0"/>
              <a:t>第</a:t>
            </a:r>
            <a:fld id="{51F70426-F817-402B-A9EE-426290BFA1DC}" type="slidenum">
              <a:rPr lang="zh-CN" altLang="en-US" smtClean="0"/>
              <a:pPr algn="ctr">
                <a:defRPr/>
              </a:pPr>
              <a:t>63</a:t>
            </a:fld>
            <a:r>
              <a:rPr lang="zh-CN" altLang="en-US" dirty="0" smtClean="0"/>
              <a:t>页</a:t>
            </a:r>
            <a:endParaRPr lang="zh-CN" altLang="en-US" dirty="0"/>
          </a:p>
        </p:txBody>
      </p:sp>
    </p:spTree>
    <p:extLst>
      <p:ext uri="{BB962C8B-B14F-4D97-AF65-F5344CB8AC3E}">
        <p14:creationId xmlns:p14="http://schemas.microsoft.com/office/powerpoint/2010/main" val="31427041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zh-CN" altLang="en-US" smtClean="0"/>
              <a:t>研究方向</a:t>
            </a:r>
          </a:p>
        </p:txBody>
      </p:sp>
      <p:sp>
        <p:nvSpPr>
          <p:cNvPr id="3" name="内容占位符 2"/>
          <p:cNvSpPr>
            <a:spLocks noGrp="1"/>
          </p:cNvSpPr>
          <p:nvPr>
            <p:ph idx="1"/>
          </p:nvPr>
        </p:nvSpPr>
        <p:spPr/>
        <p:txBody>
          <a:bodyPr>
            <a:normAutofit lnSpcReduction="10000"/>
          </a:bodyPr>
          <a:lstStyle/>
          <a:p>
            <a:pPr marL="514350" indent="-514350">
              <a:lnSpc>
                <a:spcPct val="150000"/>
              </a:lnSpc>
              <a:buFont typeface="+mj-lt"/>
              <a:buAutoNum type="arabicPeriod" startAt="2"/>
              <a:defRPr/>
            </a:pPr>
            <a:r>
              <a:rPr lang="zh-CN" altLang="zh-CN" b="1" dirty="0" smtClean="0">
                <a:latin typeface="黑体" panose="02010609060101010101" pitchFamily="49" charset="-122"/>
                <a:ea typeface="黑体" panose="02010609060101010101" pitchFamily="49" charset="-122"/>
              </a:rPr>
              <a:t>加密</a:t>
            </a:r>
            <a:r>
              <a:rPr lang="zh-CN" altLang="zh-CN" b="1" dirty="0">
                <a:latin typeface="黑体" panose="02010609060101010101" pitchFamily="49" charset="-122"/>
                <a:ea typeface="黑体" panose="02010609060101010101" pitchFamily="49" charset="-122"/>
              </a:rPr>
              <a:t>与密钥管理</a:t>
            </a:r>
            <a:endParaRPr lang="zh-CN" altLang="zh-CN" dirty="0">
              <a:latin typeface="黑体" panose="02010609060101010101" pitchFamily="49" charset="-122"/>
              <a:ea typeface="黑体" panose="02010609060101010101" pitchFamily="49" charset="-122"/>
            </a:endParaRPr>
          </a:p>
          <a:p>
            <a:pPr lvl="1">
              <a:lnSpc>
                <a:spcPct val="150000"/>
              </a:lnSpc>
              <a:defRPr/>
            </a:pPr>
            <a:r>
              <a:rPr lang="zh-CN" altLang="zh-CN" dirty="0">
                <a:latin typeface="黑体" panose="02010609060101010101" pitchFamily="49" charset="-122"/>
                <a:ea typeface="黑体" panose="02010609060101010101" pitchFamily="49" charset="-122"/>
              </a:rPr>
              <a:t>云环境下，存在租户和管理人员，数据需要加密。要执行严格的密钥生成、存储、归档与销毁实践</a:t>
            </a:r>
            <a:r>
              <a:rPr lang="zh-CN" altLang="zh-CN" dirty="0" smtClean="0">
                <a:latin typeface="黑体" panose="02010609060101010101" pitchFamily="49" charset="-122"/>
                <a:ea typeface="黑体" panose="02010609060101010101" pitchFamily="49" charset="-122"/>
              </a:rPr>
              <a:t>。</a:t>
            </a:r>
            <a:endParaRPr lang="en-US" altLang="zh-CN" dirty="0" smtClean="0">
              <a:latin typeface="黑体" panose="02010609060101010101" pitchFamily="49" charset="-122"/>
              <a:ea typeface="黑体" panose="02010609060101010101" pitchFamily="49" charset="-122"/>
            </a:endParaRPr>
          </a:p>
          <a:p>
            <a:pPr lvl="1">
              <a:lnSpc>
                <a:spcPct val="150000"/>
              </a:lnSpc>
              <a:defRPr/>
            </a:pPr>
            <a:r>
              <a:rPr lang="zh-CN" altLang="zh-CN" dirty="0" smtClean="0">
                <a:latin typeface="黑体" panose="02010609060101010101" pitchFamily="49" charset="-122"/>
                <a:ea typeface="黑体" panose="02010609060101010101" pitchFamily="49" charset="-122"/>
              </a:rPr>
              <a:t>要</a:t>
            </a:r>
            <a:r>
              <a:rPr lang="zh-CN" altLang="zh-CN" dirty="0">
                <a:latin typeface="黑体" panose="02010609060101010101" pitchFamily="49" charset="-122"/>
                <a:ea typeface="黑体" panose="02010609060101010101" pitchFamily="49" charset="-122"/>
              </a:rPr>
              <a:t>研究云计算环境下的最佳密钥管理实践，以确保从可靠来源获取加密、解密、签名和认证技术与产品。</a:t>
            </a:r>
            <a:r>
              <a:rPr lang="en-US" altLang="zh-CN" dirty="0">
                <a:latin typeface="黑体" panose="02010609060101010101" pitchFamily="49" charset="-122"/>
                <a:ea typeface="黑体" panose="02010609060101010101" pitchFamily="49" charset="-122"/>
              </a:rPr>
              <a:t>	</a:t>
            </a:r>
            <a:endParaRPr lang="zh-CN" altLang="zh-CN" dirty="0">
              <a:latin typeface="黑体" panose="02010609060101010101" pitchFamily="49" charset="-122"/>
              <a:ea typeface="黑体" panose="02010609060101010101" pitchFamily="49" charset="-122"/>
            </a:endParaRPr>
          </a:p>
          <a:p>
            <a:pPr>
              <a:lnSpc>
                <a:spcPct val="150000"/>
              </a:lnSpc>
              <a:defRPr/>
            </a:pPr>
            <a:endParaRPr lang="en-US" altLang="zh-CN" dirty="0">
              <a:latin typeface="黑体" panose="02010609060101010101" pitchFamily="49" charset="-122"/>
              <a:ea typeface="黑体" panose="02010609060101010101" pitchFamily="49" charset="-122"/>
            </a:endParaRPr>
          </a:p>
          <a:p>
            <a:pPr>
              <a:lnSpc>
                <a:spcPct val="150000"/>
              </a:lnSpc>
              <a:defRPr/>
            </a:pPr>
            <a:endParaRPr lang="zh-CN" altLang="en-US" dirty="0">
              <a:latin typeface="黑体" panose="02010609060101010101" pitchFamily="49" charset="-122"/>
              <a:ea typeface="黑体" panose="02010609060101010101" pitchFamily="49" charset="-122"/>
            </a:endParaRPr>
          </a:p>
        </p:txBody>
      </p:sp>
      <p:sp>
        <p:nvSpPr>
          <p:cNvPr id="17412" name="日期占位符 3"/>
          <p:cNvSpPr>
            <a:spLocks noGrp="1"/>
          </p:cNvSpPr>
          <p:nvPr>
            <p:ph type="dt" sz="quarter" idx="4294967295"/>
          </p:nvPr>
        </p:nvSpPr>
        <p:spPr>
          <a:xfrm>
            <a:off x="457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244F21B3-4F57-49F8-9B87-ADAD79FB96B9}" type="datetime1">
              <a:rPr lang="zh-CN" altLang="en-US" sz="1400" smtClean="0"/>
              <a:pPr eaLnBrk="1" hangingPunct="1"/>
              <a:t>2015/5/13</a:t>
            </a:fld>
            <a:endParaRPr lang="zh-CN" altLang="en-US" sz="1400" smtClean="0"/>
          </a:p>
        </p:txBody>
      </p:sp>
      <p:sp>
        <p:nvSpPr>
          <p:cNvPr id="5" name="灯片编号占位符 4"/>
          <p:cNvSpPr>
            <a:spLocks noGrp="1"/>
          </p:cNvSpPr>
          <p:nvPr>
            <p:ph type="sldNum" sz="quarter" idx="12"/>
          </p:nvPr>
        </p:nvSpPr>
        <p:spPr>
          <a:xfrm>
            <a:off x="3419475" y="6356350"/>
            <a:ext cx="1584325" cy="365125"/>
          </a:xfrm>
        </p:spPr>
        <p:txBody>
          <a:bodyPr/>
          <a:lstStyle/>
          <a:p>
            <a:pPr algn="ctr">
              <a:defRPr/>
            </a:pPr>
            <a:r>
              <a:rPr lang="zh-CN" altLang="en-US" dirty="0" smtClean="0"/>
              <a:t>第</a:t>
            </a:r>
            <a:fld id="{E255997F-B23B-4579-AF0E-4C0B113C4B53}" type="slidenum">
              <a:rPr lang="zh-CN" altLang="en-US" smtClean="0"/>
              <a:pPr algn="ctr">
                <a:defRPr/>
              </a:pPr>
              <a:t>64</a:t>
            </a:fld>
            <a:r>
              <a:rPr lang="zh-CN" altLang="en-US" dirty="0" smtClean="0"/>
              <a:t>页</a:t>
            </a:r>
            <a:endParaRPr lang="zh-CN" altLang="en-US" dirty="0"/>
          </a:p>
        </p:txBody>
      </p:sp>
    </p:spTree>
    <p:extLst>
      <p:ext uri="{BB962C8B-B14F-4D97-AF65-F5344CB8AC3E}">
        <p14:creationId xmlns:p14="http://schemas.microsoft.com/office/powerpoint/2010/main" val="35289099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2800" dirty="0">
                <a:latin typeface="黑体" panose="02010609060101010101" pitchFamily="49" charset="-122"/>
                <a:ea typeface="黑体" panose="02010609060101010101" pitchFamily="49" charset="-122"/>
              </a:rPr>
              <a:t>“十三五规划”国家电子政务网络信任服务体系工程（中央投资部分）</a:t>
            </a:r>
            <a:r>
              <a:rPr lang="zh-CN" altLang="en-US" sz="2800" dirty="0">
                <a:latin typeface="黑体" panose="02010609060101010101" pitchFamily="49" charset="-122"/>
                <a:ea typeface="黑体" panose="02010609060101010101" pitchFamily="49" charset="-122"/>
              </a:rPr>
              <a:t>预研</a:t>
            </a:r>
            <a:br>
              <a:rPr lang="zh-CN" altLang="en-US" sz="2800" dirty="0">
                <a:latin typeface="黑体" panose="02010609060101010101" pitchFamily="49" charset="-122"/>
                <a:ea typeface="黑体" panose="02010609060101010101" pitchFamily="49" charset="-122"/>
              </a:rPr>
            </a:br>
            <a:endParaRPr lang="zh-CN" altLang="en-US" sz="2800" dirty="0"/>
          </a:p>
        </p:txBody>
      </p:sp>
      <p:sp>
        <p:nvSpPr>
          <p:cNvPr id="3" name="内容占位符 2"/>
          <p:cNvSpPr>
            <a:spLocks noGrp="1"/>
          </p:cNvSpPr>
          <p:nvPr>
            <p:ph idx="1"/>
          </p:nvPr>
        </p:nvSpPr>
        <p:spPr/>
        <p:txBody>
          <a:bodyPr/>
          <a:lstStyle/>
          <a:p>
            <a:pPr>
              <a:lnSpc>
                <a:spcPct val="150000"/>
              </a:lnSpc>
            </a:pPr>
            <a:r>
              <a:rPr lang="zh-CN" altLang="zh-CN" sz="2800" dirty="0">
                <a:latin typeface="黑体" panose="02010609060101010101" pitchFamily="49" charset="-122"/>
                <a:ea typeface="黑体" panose="02010609060101010101" pitchFamily="49" charset="-122"/>
              </a:rPr>
              <a:t>根据“十三五规划”的编制思路，</a:t>
            </a:r>
            <a:r>
              <a:rPr lang="zh-CN" altLang="zh-CN" sz="2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“实现全网全程的信任体系”，本项目在现有政务外网网络信任服务体系的基础上，构建国家级电子政务网络信任服务体系</a:t>
            </a:r>
            <a:r>
              <a:rPr lang="zh-CN" altLang="zh-CN" sz="2800" dirty="0">
                <a:latin typeface="黑体" panose="02010609060101010101" pitchFamily="49" charset="-122"/>
                <a:ea typeface="黑体" panose="02010609060101010101" pitchFamily="49" charset="-122"/>
              </a:rPr>
              <a:t>，营造政务网络的可信环境，为各级党委、人大、政府、政协、法院和检察院等政务部门非涉密业务应用提供信任</a:t>
            </a:r>
            <a:r>
              <a:rPr lang="zh-CN" altLang="zh-CN" sz="2800" dirty="0" smtClean="0">
                <a:latin typeface="黑体" panose="02010609060101010101" pitchFamily="49" charset="-122"/>
                <a:ea typeface="黑体" panose="02010609060101010101" pitchFamily="49" charset="-122"/>
              </a:rPr>
              <a:t>服务</a:t>
            </a:r>
            <a:r>
              <a:rPr lang="zh-CN" altLang="en-US" sz="2800" dirty="0" smtClean="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65</a:t>
            </a:fld>
            <a:r>
              <a:rPr lang="zh-CN" altLang="en-US" smtClean="0"/>
              <a:t>页</a:t>
            </a:r>
            <a:endParaRPr lang="zh-CN" altLang="en-US" dirty="0"/>
          </a:p>
        </p:txBody>
      </p:sp>
    </p:spTree>
    <p:extLst>
      <p:ext uri="{BB962C8B-B14F-4D97-AF65-F5344CB8AC3E}">
        <p14:creationId xmlns:p14="http://schemas.microsoft.com/office/powerpoint/2010/main" val="21437088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611560" y="260648"/>
            <a:ext cx="8229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zh-CN" altLang="en-US" sz="4000"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rPr>
              <a:t>国信安全电子印章系统</a:t>
            </a:r>
            <a:endParaRPr lang="en-US" altLang="zh-CN" sz="4000" dirty="0">
              <a:solidFill>
                <a:schemeClr val="tx2">
                  <a:lumMod val="7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内容占位符 2"/>
          <p:cNvSpPr>
            <a:spLocks noGrp="1"/>
          </p:cNvSpPr>
          <p:nvPr>
            <p:ph sz="half" idx="1"/>
          </p:nvPr>
        </p:nvSpPr>
        <p:spPr>
          <a:xfrm>
            <a:off x="395535" y="1268760"/>
            <a:ext cx="8208913" cy="2304256"/>
          </a:xfrm>
        </p:spPr>
        <p:txBody>
          <a:bodyPr rtlCol="0">
            <a:noAutofit/>
          </a:bodyPr>
          <a:lstStyle/>
          <a:p>
            <a:pPr marL="0" indent="0" algn="just">
              <a:lnSpc>
                <a:spcPct val="170000"/>
              </a:lnSpc>
              <a:buNone/>
              <a:defRPr/>
            </a:pP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国信</a:t>
            </a:r>
            <a:r>
              <a:rPr lang="zh-CN" altLang="en-US" sz="2400" dirty="0">
                <a:latin typeface="微软雅黑" pitchFamily="34" charset="-122"/>
                <a:ea typeface="微软雅黑" pitchFamily="34" charset="-122"/>
              </a:rPr>
              <a:t>安全电子印章</a:t>
            </a:r>
            <a:r>
              <a:rPr lang="zh-CN" altLang="en-US" sz="2400" dirty="0" smtClean="0">
                <a:latin typeface="微软雅黑" pitchFamily="34" charset="-122"/>
                <a:ea typeface="微软雅黑" pitchFamily="34" charset="-122"/>
              </a:rPr>
              <a:t>系统</a:t>
            </a:r>
            <a:r>
              <a:rPr lang="zh-CN" altLang="zh-CN" sz="2400" dirty="0" smtClean="0">
                <a:latin typeface="微软雅黑" pitchFamily="34" charset="-122"/>
                <a:ea typeface="微软雅黑" pitchFamily="34" charset="-122"/>
              </a:rPr>
              <a:t>是国家信息中心与中国印章行业协会战略合作框架下建设的国家电子政务外网印章诚信体系，是政府创新社会管理为全国提供</a:t>
            </a:r>
            <a:r>
              <a:rPr lang="zh-CN" altLang="en-US" sz="2400" dirty="0" smtClean="0">
                <a:latin typeface="微软雅黑" pitchFamily="34" charset="-122"/>
                <a:ea typeface="微软雅黑" pitchFamily="34" charset="-122"/>
              </a:rPr>
              <a:t>印章征信和</a:t>
            </a:r>
            <a:r>
              <a:rPr lang="zh-CN" altLang="zh-CN" sz="2400" dirty="0" smtClean="0">
                <a:latin typeface="微软雅黑" pitchFamily="34" charset="-122"/>
                <a:ea typeface="微软雅黑" pitchFamily="34" charset="-122"/>
              </a:rPr>
              <a:t>签章认证服务的一个</a:t>
            </a:r>
            <a:r>
              <a:rPr lang="zh-CN" altLang="en-US" sz="2400" dirty="0" smtClean="0">
                <a:latin typeface="微软雅黑" pitchFamily="34" charset="-122"/>
                <a:ea typeface="微软雅黑" pitchFamily="34" charset="-122"/>
              </a:rPr>
              <a:t>具有公信力的</a:t>
            </a:r>
            <a:r>
              <a:rPr lang="zh-CN" altLang="zh-CN" sz="2400" dirty="0" smtClean="0">
                <a:latin typeface="微软雅黑" pitchFamily="34" charset="-122"/>
                <a:ea typeface="微软雅黑" pitchFamily="34" charset="-122"/>
              </a:rPr>
              <a:t>公共安全</a:t>
            </a:r>
            <a:r>
              <a:rPr lang="zh-CN" altLang="en-US" sz="2400" dirty="0" smtClean="0">
                <a:latin typeface="微软雅黑" pitchFamily="34" charset="-122"/>
                <a:ea typeface="微软雅黑" pitchFamily="34" charset="-122"/>
              </a:rPr>
              <a:t>服务设施</a:t>
            </a:r>
            <a:r>
              <a:rPr lang="zh-CN" altLang="zh-CN" sz="2400" dirty="0" smtClean="0">
                <a:latin typeface="微软雅黑" pitchFamily="34" charset="-122"/>
                <a:ea typeface="微软雅黑" pitchFamily="34" charset="-122"/>
              </a:rPr>
              <a:t>。</a:t>
            </a:r>
            <a:endParaRPr lang="en-US" altLang="zh-CN" sz="2400" dirty="0">
              <a:latin typeface="微软雅黑" pitchFamily="34" charset="-122"/>
              <a:ea typeface="微软雅黑" pitchFamily="34" charset="-122"/>
            </a:endParaRPr>
          </a:p>
        </p:txBody>
      </p:sp>
      <p:pic>
        <p:nvPicPr>
          <p:cNvPr id="8" name="图片 3"/>
          <p:cNvPicPr>
            <a:picLocks noChangeAspect="1"/>
          </p:cNvPicPr>
          <p:nvPr/>
        </p:nvPicPr>
        <p:blipFill>
          <a:blip r:embed="rId2"/>
          <a:srcRect/>
          <a:stretch>
            <a:fillRect/>
          </a:stretch>
        </p:blipFill>
        <p:spPr bwMode="auto">
          <a:xfrm>
            <a:off x="4674910" y="4298726"/>
            <a:ext cx="1584325" cy="2152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
          <p:cNvPicPr>
            <a:picLocks noChangeAspect="1"/>
          </p:cNvPicPr>
          <p:nvPr/>
        </p:nvPicPr>
        <p:blipFill>
          <a:blip r:embed="rId3"/>
          <a:srcRect/>
          <a:stretch>
            <a:fillRect/>
          </a:stretch>
        </p:blipFill>
        <p:spPr bwMode="auto">
          <a:xfrm>
            <a:off x="2792507" y="4286026"/>
            <a:ext cx="1617663" cy="216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a:stretch>
            <a:fillRect/>
          </a:stretch>
        </p:blipFill>
        <p:spPr>
          <a:xfrm>
            <a:off x="6392907" y="3709962"/>
            <a:ext cx="2436813" cy="28995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33612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611560" y="260648"/>
            <a:ext cx="8229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zh-CN" altLang="en-US" sz="4000"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rPr>
              <a:t>国信安全电子印章系统</a:t>
            </a:r>
            <a:endParaRPr lang="en-US" altLang="zh-CN" sz="4000" dirty="0">
              <a:solidFill>
                <a:schemeClr val="tx2">
                  <a:lumMod val="7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内容占位符 2"/>
          <p:cNvSpPr>
            <a:spLocks noGrp="1"/>
          </p:cNvSpPr>
          <p:nvPr>
            <p:ph sz="half" idx="1"/>
          </p:nvPr>
        </p:nvSpPr>
        <p:spPr>
          <a:xfrm>
            <a:off x="251520" y="1916832"/>
            <a:ext cx="4663380" cy="4208814"/>
          </a:xfrm>
        </p:spPr>
        <p:txBody>
          <a:bodyPr rtlCol="0">
            <a:noAutofit/>
          </a:bodyPr>
          <a:lstStyle/>
          <a:p>
            <a:pPr marL="0" indent="0" algn="just">
              <a:lnSpc>
                <a:spcPct val="170000"/>
              </a:lnSpc>
              <a:buNone/>
              <a:defRPr/>
            </a:pPr>
            <a:r>
              <a:rPr lang="zh-CN" altLang="en-US" sz="2400" b="1" dirty="0" smtClean="0">
                <a:latin typeface="微软雅黑" pitchFamily="34" charset="-122"/>
                <a:ea typeface="微软雅黑" pitchFamily="34" charset="-122"/>
              </a:rPr>
              <a:t>合作推广模式：</a:t>
            </a:r>
            <a:r>
              <a:rPr lang="zh-CN" altLang="en-US" sz="2400" dirty="0" smtClean="0">
                <a:latin typeface="微软雅黑" pitchFamily="34" charset="-122"/>
                <a:ea typeface="微软雅黑" pitchFamily="34" charset="-122"/>
              </a:rPr>
              <a:t>政务</a:t>
            </a:r>
            <a:r>
              <a:rPr lang="en-US" altLang="zh-CN" sz="2400" dirty="0" smtClean="0">
                <a:latin typeface="微软雅黑" pitchFamily="34" charset="-122"/>
                <a:ea typeface="微软雅黑" pitchFamily="34" charset="-122"/>
              </a:rPr>
              <a:t>CA</a:t>
            </a:r>
            <a:r>
              <a:rPr lang="zh-CN" altLang="en-US" sz="2400" dirty="0" smtClean="0">
                <a:latin typeface="微软雅黑" pitchFamily="34" charset="-122"/>
                <a:ea typeface="微软雅黑" pitchFamily="34" charset="-122"/>
              </a:rPr>
              <a:t>提供数字证书，</a:t>
            </a:r>
            <a:r>
              <a:rPr lang="zh-CN" altLang="zh-CN" sz="2400" dirty="0" smtClean="0">
                <a:latin typeface="微软雅黑" pitchFamily="34" charset="-122"/>
                <a:ea typeface="微软雅黑" pitchFamily="34" charset="-122"/>
              </a:rPr>
              <a:t>中国印章行业协会</a:t>
            </a:r>
            <a:r>
              <a:rPr lang="zh-CN" altLang="en-US" sz="2400" dirty="0" smtClean="0">
                <a:latin typeface="微软雅黑" pitchFamily="34" charset="-122"/>
                <a:ea typeface="微软雅黑" pitchFamily="34" charset="-122"/>
              </a:rPr>
              <a:t>及下属印章服务加盟合作商提供物电一体印章推广。</a:t>
            </a:r>
            <a:endParaRPr lang="en-US" altLang="zh-CN" sz="2400" dirty="0" smtClean="0">
              <a:latin typeface="微软雅黑" pitchFamily="34" charset="-122"/>
              <a:ea typeface="微软雅黑" pitchFamily="34" charset="-122"/>
            </a:endParaRPr>
          </a:p>
          <a:p>
            <a:pPr marL="0" indent="0" algn="just">
              <a:lnSpc>
                <a:spcPct val="170000"/>
              </a:lnSpc>
              <a:buNone/>
              <a:defRPr/>
            </a:pPr>
            <a:r>
              <a:rPr lang="zh-CN" altLang="en-US" sz="2400" dirty="0" smtClean="0">
                <a:latin typeface="微软雅黑" pitchFamily="34" charset="-122"/>
                <a:ea typeface="微软雅黑" pitchFamily="34" charset="-122"/>
              </a:rPr>
              <a:t>详情请参考：</a:t>
            </a:r>
            <a:endParaRPr lang="en-US" altLang="zh-CN" sz="2400" dirty="0" smtClean="0">
              <a:latin typeface="微软雅黑" pitchFamily="34" charset="-122"/>
              <a:ea typeface="微软雅黑" pitchFamily="34" charset="-122"/>
            </a:endParaRPr>
          </a:p>
          <a:p>
            <a:pPr marL="0" indent="0" algn="just">
              <a:lnSpc>
                <a:spcPct val="170000"/>
              </a:lnSpc>
              <a:buNone/>
              <a:defRPr/>
            </a:pPr>
            <a:r>
              <a:rPr lang="en-US" altLang="zh-CN" sz="2400" dirty="0" smtClean="0"/>
              <a:t>http</a:t>
            </a:r>
            <a:r>
              <a:rPr lang="en-US" altLang="zh-CN" sz="2400" dirty="0"/>
              <a:t>://epseal.stateca.gov.cn/</a:t>
            </a:r>
            <a:endParaRPr lang="zh-CN" altLang="en-US" sz="2400" dirty="0"/>
          </a:p>
          <a:p>
            <a:pPr marL="0" indent="0" algn="just">
              <a:lnSpc>
                <a:spcPct val="170000"/>
              </a:lnSpc>
              <a:buNone/>
              <a:defRPr/>
            </a:pPr>
            <a:endParaRPr lang="en-US" altLang="zh-CN" sz="2400" dirty="0">
              <a:latin typeface="微软雅黑" pitchFamily="34" charset="-122"/>
              <a:ea typeface="微软雅黑" pitchFamily="34" charset="-122"/>
            </a:endParaRPr>
          </a:p>
        </p:txBody>
      </p:sp>
      <p:pic>
        <p:nvPicPr>
          <p:cNvPr id="9" name="Picture 2" descr="http://eseal.stateca.gov.cn/images/tix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062256"/>
            <a:ext cx="4229100" cy="567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9133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16216" y="3429000"/>
            <a:ext cx="2376264" cy="132343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4000" b="1" spc="50" dirty="0" smtClean="0">
                <a:ln w="11430"/>
                <a:solidFill>
                  <a:srgbClr val="0070C0"/>
                </a:solidFill>
                <a:effectLst>
                  <a:outerShdw blurRad="76200" dist="50800" dir="5400000" algn="tl" rotWithShape="0">
                    <a:srgbClr val="000000">
                      <a:alpha val="65000"/>
                    </a:srgbClr>
                  </a:outerShdw>
                </a:effectLst>
                <a:latin typeface="黑体" pitchFamily="49" charset="-122"/>
                <a:ea typeface="黑体" pitchFamily="49" charset="-122"/>
              </a:rPr>
              <a:t>信任是一种力量！</a:t>
            </a:r>
            <a:endParaRPr lang="zh-CN" altLang="en-US" sz="4000" b="1" spc="50" dirty="0">
              <a:ln w="11430"/>
              <a:solidFill>
                <a:srgbClr val="0070C0"/>
              </a:solidFill>
              <a:effectLst>
                <a:outerShdw blurRad="76200" dist="50800" dir="5400000" algn="tl" rotWithShape="0">
                  <a:srgbClr val="000000">
                    <a:alpha val="65000"/>
                  </a:srgbClr>
                </a:outerShdw>
              </a:effectLst>
              <a:latin typeface="黑体" pitchFamily="49" charset="-122"/>
              <a:ea typeface="黑体"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99446580"/>
              </p:ext>
            </p:extLst>
          </p:nvPr>
        </p:nvGraphicFramePr>
        <p:xfrm>
          <a:off x="611560" y="404664"/>
          <a:ext cx="1871662" cy="377825"/>
        </p:xfrm>
        <a:graphic>
          <a:graphicData uri="http://schemas.openxmlformats.org/presentationml/2006/ole">
            <mc:AlternateContent xmlns:mc="http://schemas.openxmlformats.org/markup-compatibility/2006">
              <mc:Choice xmlns:v="urn:schemas-microsoft-com:vml" Requires="v">
                <p:oleObj spid="_x0000_s70129" r:id="rId4" imgW="7895238" imgH="1590897" progId="PBrush">
                  <p:embed/>
                </p:oleObj>
              </mc:Choice>
              <mc:Fallback>
                <p:oleObj r:id="rId4" imgW="7895238" imgH="1590897" progId="PBrush">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04664"/>
                        <a:ext cx="1871662" cy="377825"/>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644" name="Picture 12" descr="http://blog.rummble.com/wp-content/uploads/2008/07/trustnetwork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340768"/>
            <a:ext cx="6000750" cy="5257801"/>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p:cNvSpPr>
            <a:spLocks noGrp="1"/>
          </p:cNvSpPr>
          <p:nvPr>
            <p:ph type="dt" sz="half" idx="4294967295"/>
          </p:nvPr>
        </p:nvSpPr>
        <p:spPr>
          <a:xfrm>
            <a:off x="457200" y="6356350"/>
            <a:ext cx="2133600" cy="365125"/>
          </a:xfrm>
          <a:prstGeom prst="rect">
            <a:avLst/>
          </a:prstGeom>
        </p:spPr>
        <p:txBody>
          <a:bodyPr/>
          <a:lstStyle/>
          <a:p>
            <a:pPr>
              <a:defRPr/>
            </a:pPr>
            <a:fld id="{35A8CB20-3A61-4E28-B506-800D752A896C}" type="datetime1">
              <a:rPr lang="zh-CN" altLang="en-US" smtClean="0"/>
              <a:t>2015/5/13</a:t>
            </a:fld>
            <a:endParaRPr lang="zh-CN" altLang="en-US"/>
          </a:p>
        </p:txBody>
      </p:sp>
      <p:sp>
        <p:nvSpPr>
          <p:cNvPr id="6" name="灯片编号占位符 5"/>
          <p:cNvSpPr>
            <a:spLocks noGrp="1"/>
          </p:cNvSpPr>
          <p:nvPr>
            <p:ph type="sldNum" sz="quarter" idx="12"/>
          </p:nvPr>
        </p:nvSpPr>
        <p:spPr/>
        <p:txBody>
          <a:bodyPr/>
          <a:lstStyle/>
          <a:p>
            <a:pPr>
              <a:defRPr/>
            </a:pPr>
            <a:fld id="{8CBC9AEA-4C75-47FD-A55C-A7A51C4CF152}" type="slidenum">
              <a:rPr lang="zh-CN" altLang="en-US" smtClean="0"/>
              <a:pPr>
                <a:defRPr/>
              </a:pPr>
              <a:t>68</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全国服务体系初步建成</a:t>
            </a:r>
            <a:endParaRPr lang="zh-CN" altLang="en-US" sz="3200" dirty="0">
              <a:latin typeface="黑体" pitchFamily="49" charset="-122"/>
              <a:ea typeface="黑体" pitchFamily="49" charset="-122"/>
            </a:endParaRPr>
          </a:p>
        </p:txBody>
      </p:sp>
      <p:sp>
        <p:nvSpPr>
          <p:cNvPr id="4" name="日期占位符 3"/>
          <p:cNvSpPr>
            <a:spLocks noGrp="1"/>
          </p:cNvSpPr>
          <p:nvPr>
            <p:ph type="dt" sz="half" idx="4294967295"/>
          </p:nvPr>
        </p:nvSpPr>
        <p:spPr>
          <a:xfrm>
            <a:off x="457200" y="6356350"/>
            <a:ext cx="2133600" cy="365125"/>
          </a:xfrm>
          <a:prstGeom prst="rect">
            <a:avLst/>
          </a:prstGeom>
        </p:spPr>
        <p:txBody>
          <a:bodyPr/>
          <a:lstStyle/>
          <a:p>
            <a:pPr>
              <a:defRPr/>
            </a:pPr>
            <a:fld id="{6BBB1EF5-140F-47F7-B95C-B37DF15B9A18}" type="datetime1">
              <a:rPr lang="zh-CN" altLang="en-US" smtClean="0"/>
              <a:t>2015/5/13</a:t>
            </a:fld>
            <a:endParaRPr lang="zh-CN" altLang="en-US" dirty="0"/>
          </a:p>
        </p:txBody>
      </p:sp>
      <p:sp>
        <p:nvSpPr>
          <p:cNvPr id="5" name="灯片编号占位符 4"/>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7</a:t>
            </a:fld>
            <a:r>
              <a:rPr lang="zh-CN" altLang="en-US" smtClean="0"/>
              <a:t>页</a:t>
            </a:r>
            <a:endParaRPr lang="zh-CN" altLang="en-US" dirty="0"/>
          </a:p>
        </p:txBody>
      </p:sp>
      <p:sp>
        <p:nvSpPr>
          <p:cNvPr id="7" name="AutoShape 4"/>
          <p:cNvSpPr>
            <a:spLocks noChangeArrowheads="1"/>
          </p:cNvSpPr>
          <p:nvPr/>
        </p:nvSpPr>
        <p:spPr bwMode="auto">
          <a:xfrm>
            <a:off x="1476375" y="4220691"/>
            <a:ext cx="6248400" cy="1769685"/>
          </a:xfrm>
          <a:prstGeom prst="roundRect">
            <a:avLst>
              <a:gd name="adj" fmla="val 17509"/>
            </a:avLst>
          </a:prstGeom>
          <a:solidFill>
            <a:schemeClr val="bg1"/>
          </a:solidFill>
          <a:ln w="9525" cmpd="sng">
            <a:solidFill>
              <a:srgbClr val="2278A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400">
              <a:latin typeface="黑体" pitchFamily="49" charset="-122"/>
              <a:ea typeface="黑体" pitchFamily="49" charset="-122"/>
            </a:endParaRPr>
          </a:p>
        </p:txBody>
      </p:sp>
      <p:sp>
        <p:nvSpPr>
          <p:cNvPr id="8" name="AutoShape 4"/>
          <p:cNvSpPr>
            <a:spLocks noChangeArrowheads="1"/>
          </p:cNvSpPr>
          <p:nvPr/>
        </p:nvSpPr>
        <p:spPr bwMode="auto">
          <a:xfrm>
            <a:off x="1463675" y="2054423"/>
            <a:ext cx="6248400" cy="1378129"/>
          </a:xfrm>
          <a:prstGeom prst="roundRect">
            <a:avLst>
              <a:gd name="adj" fmla="val 17509"/>
            </a:avLst>
          </a:prstGeom>
          <a:solidFill>
            <a:schemeClr val="bg1"/>
          </a:solidFill>
          <a:ln w="9525" cmpd="sng">
            <a:solidFill>
              <a:srgbClr val="2278A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400">
              <a:latin typeface="黑体" pitchFamily="49" charset="-122"/>
              <a:ea typeface="黑体" pitchFamily="49" charset="-122"/>
            </a:endParaRPr>
          </a:p>
        </p:txBody>
      </p:sp>
      <p:sp>
        <p:nvSpPr>
          <p:cNvPr id="9" name="Text Box 42"/>
          <p:cNvSpPr txBox="1">
            <a:spLocks noChangeArrowheads="1"/>
          </p:cNvSpPr>
          <p:nvPr/>
        </p:nvSpPr>
        <p:spPr bwMode="auto">
          <a:xfrm>
            <a:off x="1905000" y="2232224"/>
            <a:ext cx="56388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sz="2400" dirty="0" err="1">
                <a:latin typeface="黑体" pitchFamily="49" charset="-122"/>
                <a:ea typeface="黑体" pitchFamily="49" charset="-122"/>
              </a:rPr>
              <a:t>审计署、国土资源部、民政部、地理空间信息库、国家发展改革委、环保部</a:t>
            </a:r>
            <a:r>
              <a:rPr lang="zh-CN" altLang="en-US" sz="2400" dirty="0">
                <a:latin typeface="黑体" pitchFamily="49" charset="-122"/>
                <a:ea typeface="黑体" pitchFamily="49" charset="-122"/>
              </a:rPr>
              <a:t>和</a:t>
            </a:r>
            <a:r>
              <a:rPr lang="en-US" sz="2400" dirty="0" err="1" smtClean="0">
                <a:latin typeface="黑体" pitchFamily="49" charset="-122"/>
                <a:ea typeface="黑体" pitchFamily="49" charset="-122"/>
              </a:rPr>
              <a:t>国家质检总局</a:t>
            </a:r>
            <a:r>
              <a:rPr lang="zh-CN" altLang="en-US" sz="2400" dirty="0" smtClean="0">
                <a:latin typeface="黑体" pitchFamily="49" charset="-122"/>
                <a:ea typeface="黑体" pitchFamily="49" charset="-122"/>
              </a:rPr>
              <a:t>、</a:t>
            </a:r>
            <a:r>
              <a:rPr lang="zh-CN" altLang="en-US" sz="2400"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国家人口库</a:t>
            </a:r>
            <a:r>
              <a:rPr lang="zh-CN" altLang="en-US" sz="2400" dirty="0" smtClean="0">
                <a:latin typeface="黑体" pitchFamily="49" charset="-122"/>
                <a:ea typeface="黑体" pitchFamily="49" charset="-122"/>
              </a:rPr>
              <a:t>。</a:t>
            </a:r>
            <a:endParaRPr lang="en-US" sz="2400" dirty="0">
              <a:latin typeface="黑体" pitchFamily="49" charset="-122"/>
              <a:ea typeface="黑体" pitchFamily="49" charset="-122"/>
            </a:endParaRPr>
          </a:p>
        </p:txBody>
      </p:sp>
      <p:sp>
        <p:nvSpPr>
          <p:cNvPr id="10" name="Text Box 43"/>
          <p:cNvSpPr txBox="1">
            <a:spLocks noChangeArrowheads="1"/>
          </p:cNvSpPr>
          <p:nvPr/>
        </p:nvSpPr>
        <p:spPr bwMode="auto">
          <a:xfrm>
            <a:off x="1905000" y="4420716"/>
            <a:ext cx="56388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sz="2400" dirty="0" err="1">
                <a:latin typeface="黑体" pitchFamily="49" charset="-122"/>
                <a:ea typeface="黑体" pitchFamily="49" charset="-122"/>
              </a:rPr>
              <a:t>天津、河北、山西、安徽、江西、山东、河南、湖南、广西、海南、四川、贵州、云南、陕西、新疆、兵团、内蒙古、青海、宁夏、</a:t>
            </a:r>
            <a:r>
              <a:rPr lang="en-US" sz="2400" dirty="0" err="1" smtClean="0">
                <a:latin typeface="黑体" pitchFamily="49" charset="-122"/>
                <a:ea typeface="黑体" pitchFamily="49" charset="-122"/>
              </a:rPr>
              <a:t>甘肃</a:t>
            </a:r>
            <a:r>
              <a:rPr lang="zh-CN" altLang="en-US" sz="2400" dirty="0" smtClean="0">
                <a:latin typeface="黑体" pitchFamily="49" charset="-122"/>
                <a:ea typeface="黑体" pitchFamily="49" charset="-122"/>
              </a:rPr>
              <a:t>、</a:t>
            </a:r>
            <a:r>
              <a:rPr lang="en-US" sz="2400" dirty="0" err="1" smtClean="0">
                <a:latin typeface="黑体" pitchFamily="49" charset="-122"/>
                <a:ea typeface="黑体" pitchFamily="49" charset="-122"/>
              </a:rPr>
              <a:t>吉林</a:t>
            </a:r>
            <a:r>
              <a:rPr lang="zh-CN" altLang="en-US" sz="2400" dirty="0" smtClean="0">
                <a:latin typeface="黑体" pitchFamily="49" charset="-122"/>
                <a:ea typeface="黑体" pitchFamily="49" charset="-122"/>
              </a:rPr>
              <a:t>和</a:t>
            </a:r>
            <a:r>
              <a:rPr lang="zh-CN" altLang="en-US"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黑龙江</a:t>
            </a:r>
            <a:r>
              <a:rPr lang="zh-CN" altLang="en-US" sz="2400" dirty="0" smtClean="0">
                <a:latin typeface="黑体" pitchFamily="49" charset="-122"/>
                <a:ea typeface="黑体" pitchFamily="49" charset="-122"/>
              </a:rPr>
              <a:t>。</a:t>
            </a:r>
            <a:endParaRPr lang="en-US" sz="2400" dirty="0">
              <a:latin typeface="黑体" pitchFamily="49" charset="-122"/>
              <a:ea typeface="黑体" pitchFamily="49" charset="-122"/>
            </a:endParaRPr>
          </a:p>
        </p:txBody>
      </p:sp>
      <p:sp>
        <p:nvSpPr>
          <p:cNvPr id="12" name="AutoShape 18"/>
          <p:cNvSpPr>
            <a:spLocks noChangeArrowheads="1"/>
          </p:cNvSpPr>
          <p:nvPr/>
        </p:nvSpPr>
        <p:spPr bwMode="auto">
          <a:xfrm>
            <a:off x="1187450" y="1700411"/>
            <a:ext cx="6194425" cy="533400"/>
          </a:xfrm>
          <a:prstGeom prst="roundRect">
            <a:avLst>
              <a:gd name="adj" fmla="val 29463"/>
            </a:avLst>
          </a:prstGeom>
          <a:solidFill>
            <a:srgbClr val="5FA1C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hangingPunct="0"/>
            <a:r>
              <a:rPr lang="en-US" sz="2400" b="1" dirty="0" smtClean="0">
                <a:solidFill>
                  <a:schemeClr val="bg1"/>
                </a:solidFill>
                <a:latin typeface="黑体" pitchFamily="49" charset="-122"/>
                <a:ea typeface="黑体" pitchFamily="49" charset="-122"/>
              </a:rPr>
              <a:t>8家中央部委建设</a:t>
            </a:r>
            <a:r>
              <a:rPr lang="zh-CN" altLang="en-US" sz="2400" b="1" dirty="0" smtClean="0">
                <a:solidFill>
                  <a:schemeClr val="bg1"/>
                </a:solidFill>
                <a:latin typeface="黑体" pitchFamily="49" charset="-122"/>
                <a:ea typeface="黑体" pitchFamily="49" charset="-122"/>
              </a:rPr>
              <a:t>了为本部门服务的</a:t>
            </a:r>
            <a:r>
              <a:rPr lang="en-US" sz="2400" b="1" dirty="0" err="1" smtClean="0">
                <a:solidFill>
                  <a:schemeClr val="bg1"/>
                </a:solidFill>
                <a:latin typeface="黑体" pitchFamily="49" charset="-122"/>
                <a:ea typeface="黑体" pitchFamily="49" charset="-122"/>
              </a:rPr>
              <a:t>RA</a:t>
            </a:r>
            <a:r>
              <a:rPr lang="en-US" sz="2400" b="1" dirty="0" err="1">
                <a:solidFill>
                  <a:schemeClr val="bg1"/>
                </a:solidFill>
                <a:latin typeface="黑体" pitchFamily="49" charset="-122"/>
                <a:ea typeface="黑体" pitchFamily="49" charset="-122"/>
              </a:rPr>
              <a:t>系统</a:t>
            </a:r>
            <a:endParaRPr lang="en-US" sz="2400" b="1" dirty="0">
              <a:solidFill>
                <a:schemeClr val="bg1"/>
              </a:solidFill>
              <a:latin typeface="黑体" pitchFamily="49" charset="-122"/>
              <a:ea typeface="黑体" pitchFamily="49" charset="-122"/>
            </a:endParaRPr>
          </a:p>
        </p:txBody>
      </p:sp>
      <p:sp>
        <p:nvSpPr>
          <p:cNvPr id="13" name="AutoShape 18"/>
          <p:cNvSpPr>
            <a:spLocks noChangeArrowheads="1"/>
          </p:cNvSpPr>
          <p:nvPr/>
        </p:nvSpPr>
        <p:spPr bwMode="auto">
          <a:xfrm>
            <a:off x="1187450" y="3860329"/>
            <a:ext cx="6194425" cy="533400"/>
          </a:xfrm>
          <a:prstGeom prst="roundRect">
            <a:avLst>
              <a:gd name="adj" fmla="val 29463"/>
            </a:avLst>
          </a:prstGeom>
          <a:solidFill>
            <a:srgbClr val="9900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hangingPunct="0"/>
            <a:r>
              <a:rPr lang="zh-CN" altLang="en-US" sz="2400" b="1" dirty="0" smtClean="0">
                <a:solidFill>
                  <a:schemeClr val="bg1"/>
                </a:solidFill>
                <a:latin typeface="黑体" pitchFamily="49" charset="-122"/>
                <a:ea typeface="黑体" pitchFamily="49" charset="-122"/>
              </a:rPr>
              <a:t>建设</a:t>
            </a:r>
            <a:r>
              <a:rPr lang="en-US" altLang="zh-CN" sz="2400" b="1" dirty="0" err="1">
                <a:solidFill>
                  <a:schemeClr val="bg1"/>
                </a:solidFill>
                <a:latin typeface="黑体" pitchFamily="49" charset="-122"/>
                <a:ea typeface="黑体" pitchFamily="49" charset="-122"/>
              </a:rPr>
              <a:t>完成</a:t>
            </a:r>
            <a:r>
              <a:rPr lang="zh-CN" altLang="en-US" sz="2400" b="1" dirty="0" smtClean="0">
                <a:solidFill>
                  <a:schemeClr val="bg1"/>
                </a:solidFill>
                <a:latin typeface="黑体" pitchFamily="49" charset="-122"/>
                <a:ea typeface="黑体" pitchFamily="49" charset="-122"/>
              </a:rPr>
              <a:t>了</a:t>
            </a:r>
            <a:r>
              <a:rPr lang="en-US" sz="2400" b="1" dirty="0" smtClean="0">
                <a:solidFill>
                  <a:schemeClr val="bg1"/>
                </a:solidFill>
                <a:latin typeface="黑体" pitchFamily="49" charset="-122"/>
                <a:ea typeface="黑体" pitchFamily="49" charset="-122"/>
              </a:rPr>
              <a:t>22</a:t>
            </a:r>
            <a:r>
              <a:rPr lang="zh-CN" altLang="en-US" sz="2400" b="1" dirty="0" smtClean="0">
                <a:solidFill>
                  <a:schemeClr val="bg1"/>
                </a:solidFill>
                <a:latin typeface="黑体" pitchFamily="49" charset="-122"/>
                <a:ea typeface="黑体" pitchFamily="49" charset="-122"/>
              </a:rPr>
              <a:t>家</a:t>
            </a:r>
            <a:r>
              <a:rPr lang="en-US" sz="2400" b="1" dirty="0" err="1" smtClean="0">
                <a:solidFill>
                  <a:schemeClr val="bg1"/>
                </a:solidFill>
                <a:latin typeface="黑体" pitchFamily="49" charset="-122"/>
                <a:ea typeface="黑体" pitchFamily="49" charset="-122"/>
              </a:rPr>
              <a:t>省级</a:t>
            </a:r>
            <a:r>
              <a:rPr lang="zh-CN" altLang="en-US" sz="2400" b="1" dirty="0" smtClean="0">
                <a:solidFill>
                  <a:schemeClr val="bg1"/>
                </a:solidFill>
                <a:latin typeface="黑体" pitchFamily="49" charset="-122"/>
                <a:ea typeface="黑体" pitchFamily="49" charset="-122"/>
              </a:rPr>
              <a:t>注册服务机构</a:t>
            </a:r>
            <a:endParaRPr lang="en-US" sz="2400" b="1" dirty="0">
              <a:solidFill>
                <a:schemeClr val="bg1"/>
              </a:solidFill>
              <a:latin typeface="黑体" pitchFamily="49" charset="-122"/>
              <a:ea typeface="黑体" pitchFamily="49" charset="-122"/>
            </a:endParaRPr>
          </a:p>
        </p:txBody>
      </p:sp>
    </p:spTree>
    <p:extLst>
      <p:ext uri="{BB962C8B-B14F-4D97-AF65-F5344CB8AC3E}">
        <p14:creationId xmlns:p14="http://schemas.microsoft.com/office/powerpoint/2010/main" val="178536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274638"/>
            <a:ext cx="8856984" cy="850106"/>
          </a:xfrm>
        </p:spPr>
        <p:txBody>
          <a:bodyPr/>
          <a:lstStyle/>
          <a:p>
            <a:r>
              <a:rPr lang="zh-CN" altLang="en-US" sz="3600" dirty="0"/>
              <a:t>建立了中心和省两级协同的运维服务体系</a:t>
            </a:r>
          </a:p>
        </p:txBody>
      </p:sp>
      <p:sp>
        <p:nvSpPr>
          <p:cNvPr id="3" name="内容占位符 2"/>
          <p:cNvSpPr>
            <a:spLocks noGrp="1"/>
          </p:cNvSpPr>
          <p:nvPr>
            <p:ph idx="1"/>
          </p:nvPr>
        </p:nvSpPr>
        <p:spPr>
          <a:xfrm>
            <a:off x="0" y="1176413"/>
            <a:ext cx="9020749" cy="1028452"/>
          </a:xfrm>
        </p:spPr>
        <p:txBody>
          <a:bodyPr/>
          <a:lstStyle/>
          <a:p>
            <a:pPr marL="0" indent="0" eaLnBrk="0" hangingPunct="0">
              <a:spcBef>
                <a:spcPct val="30000"/>
              </a:spcBef>
              <a:buNone/>
              <a:defRPr/>
            </a:pPr>
            <a:r>
              <a:rPr lang="zh-CN" altLang="en-US" sz="2400" dirty="0" smtClean="0">
                <a:latin typeface="黑体" panose="02010609060101010101" pitchFamily="49" charset="-122"/>
                <a:ea typeface="黑体" panose="02010609060101010101" pitchFamily="49" charset="-122"/>
              </a:rPr>
              <a:t>制定了</a:t>
            </a:r>
            <a:r>
              <a:rPr lang="en-US" altLang="zh-CN"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国家</a:t>
            </a:r>
            <a:r>
              <a:rPr lang="zh-CN" altLang="zh-CN" sz="2400" dirty="0">
                <a:latin typeface="黑体" panose="02010609060101010101" pitchFamily="49" charset="-122"/>
                <a:ea typeface="黑体" panose="02010609060101010101" pitchFamily="49" charset="-122"/>
              </a:rPr>
              <a:t>电子政务外网</a:t>
            </a:r>
            <a:r>
              <a:rPr lang="en-US" altLang="zh-CN" sz="2400" dirty="0">
                <a:latin typeface="黑体" panose="02010609060101010101" pitchFamily="49" charset="-122"/>
                <a:ea typeface="黑体" panose="02010609060101010101" pitchFamily="49" charset="-122"/>
              </a:rPr>
              <a:t>CA</a:t>
            </a:r>
            <a:r>
              <a:rPr lang="zh-CN" altLang="zh-CN" sz="2400" dirty="0">
                <a:latin typeface="黑体" panose="02010609060101010101" pitchFamily="49" charset="-122"/>
                <a:ea typeface="黑体" panose="02010609060101010101" pitchFamily="49" charset="-122"/>
              </a:rPr>
              <a:t>认证系统组织架构及岗位</a:t>
            </a:r>
            <a:r>
              <a:rPr lang="zh-CN" altLang="zh-CN" sz="2400" dirty="0" smtClean="0">
                <a:latin typeface="黑体" panose="02010609060101010101" pitchFamily="49" charset="-122"/>
                <a:ea typeface="黑体" panose="02010609060101010101" pitchFamily="49" charset="-122"/>
              </a:rPr>
              <a:t>要求</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及按要求确定了人员岗位。</a:t>
            </a:r>
            <a:endParaRPr lang="zh-CN" altLang="en-US" sz="2400" dirty="0">
              <a:latin typeface="黑体" panose="02010609060101010101" pitchFamily="49" charset="-122"/>
              <a:ea typeface="黑体" panose="02010609060101010101" pitchFamily="49" charset="-122"/>
            </a:endParaRPr>
          </a:p>
        </p:txBody>
      </p:sp>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16832"/>
            <a:ext cx="6972764" cy="449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5234"/>
                                        </p:tgtEl>
                                        <p:attrNameLst>
                                          <p:attrName>style.visibility</p:attrName>
                                        </p:attrNameLst>
                                      </p:cBhvr>
                                      <p:to>
                                        <p:strVal val="visible"/>
                                      </p:to>
                                    </p:set>
                                    <p:anim calcmode="lin" valueType="num">
                                      <p:cBhvr additive="base">
                                        <p:cTn id="13" dur="500" fill="hold"/>
                                        <p:tgtEl>
                                          <p:spTgt spid="95234"/>
                                        </p:tgtEl>
                                        <p:attrNameLst>
                                          <p:attrName>ppt_x</p:attrName>
                                        </p:attrNameLst>
                                      </p:cBhvr>
                                      <p:tavLst>
                                        <p:tav tm="0">
                                          <p:val>
                                            <p:strVal val="#ppt_x"/>
                                          </p:val>
                                        </p:tav>
                                        <p:tav tm="100000">
                                          <p:val>
                                            <p:strVal val="#ppt_x"/>
                                          </p:val>
                                        </p:tav>
                                      </p:tavLst>
                                    </p:anim>
                                    <p:anim calcmode="lin" valueType="num">
                                      <p:cBhvr additive="base">
                                        <p:cTn id="14" dur="500" fill="hold"/>
                                        <p:tgtEl>
                                          <p:spTgt spid="95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全国服务体系初步建成</a:t>
            </a:r>
          </a:p>
        </p:txBody>
      </p:sp>
      <p:sp>
        <p:nvSpPr>
          <p:cNvPr id="3" name="内容占位符 2"/>
          <p:cNvSpPr>
            <a:spLocks noGrp="1"/>
          </p:cNvSpPr>
          <p:nvPr>
            <p:ph idx="1"/>
          </p:nvPr>
        </p:nvSpPr>
        <p:spPr>
          <a:xfrm>
            <a:off x="319885" y="1264999"/>
            <a:ext cx="8229600" cy="648072"/>
          </a:xfrm>
        </p:spPr>
        <p:txBody>
          <a:bodyPr/>
          <a:lstStyle/>
          <a:p>
            <a:pPr marL="0" indent="0" algn="ctr">
              <a:buNone/>
            </a:pPr>
            <a:r>
              <a:rPr lang="zh-CN" altLang="en-US" dirty="0">
                <a:latin typeface="黑体" panose="02010609060101010101" pitchFamily="49" charset="-122"/>
                <a:ea typeface="黑体" panose="02010609060101010101" pitchFamily="49" charset="-122"/>
              </a:rPr>
              <a:t>制定</a:t>
            </a:r>
            <a:r>
              <a:rPr lang="zh-CN" altLang="en-US" dirty="0" smtClean="0">
                <a:latin typeface="黑体" panose="02010609060101010101" pitchFamily="49" charset="-122"/>
                <a:ea typeface="黑体" panose="02010609060101010101" pitchFamily="49" charset="-122"/>
              </a:rPr>
              <a:t>了五大类，</a:t>
            </a:r>
            <a:r>
              <a:rPr lang="en-US" altLang="zh-CN" dirty="0" smtClean="0">
                <a:latin typeface="黑体" panose="02010609060101010101" pitchFamily="49" charset="-122"/>
                <a:ea typeface="黑体" panose="02010609060101010101" pitchFamily="49" charset="-122"/>
              </a:rPr>
              <a:t>94</a:t>
            </a:r>
            <a:r>
              <a:rPr lang="zh-CN" altLang="en-US" dirty="0" smtClean="0">
                <a:latin typeface="黑体" panose="02010609060101010101" pitchFamily="49" charset="-122"/>
                <a:ea typeface="黑体" panose="02010609060101010101" pitchFamily="49" charset="-122"/>
              </a:rPr>
              <a:t>份制度规范文档</a:t>
            </a:r>
            <a:endParaRPr lang="zh-CN" altLang="en-US"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lgn="ctr">
              <a:defRPr/>
            </a:pPr>
            <a:r>
              <a:rPr lang="zh-CN" altLang="en-US" smtClean="0"/>
              <a:t>第</a:t>
            </a:r>
            <a:fld id="{8CBC9AEA-4C75-47FD-A55C-A7A51C4CF152}" type="slidenum">
              <a:rPr lang="zh-CN" altLang="en-US" smtClean="0"/>
              <a:pPr algn="ctr">
                <a:defRPr/>
              </a:pPr>
              <a:t>9</a:t>
            </a:fld>
            <a:r>
              <a:rPr lang="zh-CN" altLang="en-US" smtClean="0"/>
              <a:t>页</a:t>
            </a:r>
            <a:endParaRPr lang="zh-CN" altLang="en-US"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081" y="1447865"/>
            <a:ext cx="5806944" cy="456477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912679"/>
            <a:ext cx="6058425" cy="416850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1700808"/>
            <a:ext cx="6325149" cy="4701948"/>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957" y="1912679"/>
            <a:ext cx="6317528" cy="4214225"/>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505" y="1581493"/>
            <a:ext cx="6180356" cy="4397121"/>
          </a:xfrm>
          <a:prstGeom prst="rect">
            <a:avLst/>
          </a:prstGeom>
        </p:spPr>
      </p:pic>
    </p:spTree>
    <p:extLst>
      <p:ext uri="{BB962C8B-B14F-4D97-AF65-F5344CB8AC3E}">
        <p14:creationId xmlns:p14="http://schemas.microsoft.com/office/powerpoint/2010/main" val="20839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国家电子政务外网">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国家电子政务外网</Template>
  <TotalTime>11072</TotalTime>
  <Words>3550</Words>
  <Application>Microsoft Office PowerPoint</Application>
  <PresentationFormat>全屏显示(4:3)</PresentationFormat>
  <Paragraphs>397</Paragraphs>
  <Slides>68</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68</vt:i4>
      </vt:variant>
    </vt:vector>
  </HeadingPairs>
  <TitlesOfParts>
    <vt:vector size="70" baseType="lpstr">
      <vt:lpstr>国家电子政务外网</vt:lpstr>
      <vt:lpstr>Microsoft Excel 图表</vt:lpstr>
      <vt:lpstr>政务CA认证体系 工作进展与2015年工作任务</vt:lpstr>
      <vt:lpstr>汇报提纲</vt:lpstr>
      <vt:lpstr>PowerPoint 演示文稿</vt:lpstr>
      <vt:lpstr>全国服务体系初步建成</vt:lpstr>
      <vt:lpstr>全国服务体系初步建成</vt:lpstr>
      <vt:lpstr>全国服务体系初步建成</vt:lpstr>
      <vt:lpstr>全国服务体系初步建成</vt:lpstr>
      <vt:lpstr>建立了中心和省两级协同的运维服务体系</vt:lpstr>
      <vt:lpstr>全国服务体系初步建成</vt:lpstr>
      <vt:lpstr>证书应用情况</vt:lpstr>
      <vt:lpstr>2014年取得新的突破</vt:lpstr>
      <vt:lpstr>第一次在全国范围内开展大规模证书服务 </vt:lpstr>
      <vt:lpstr>第一次在全国范围内开展大规模证书服务 </vt:lpstr>
      <vt:lpstr>应用拓展，证书量增长迅速</vt:lpstr>
      <vt:lpstr>RA和LRA建设布局继续完善</vt:lpstr>
      <vt:lpstr>PowerPoint 演示文稿</vt:lpstr>
      <vt:lpstr>山东</vt:lpstr>
      <vt:lpstr>山东数字证书应用推广情况</vt:lpstr>
      <vt:lpstr>PowerPoint 演示文稿</vt:lpstr>
      <vt:lpstr>PowerPoint 演示文稿</vt:lpstr>
      <vt:lpstr>四   川</vt:lpstr>
      <vt:lpstr>四川省证书应用推广情况</vt:lpstr>
      <vt:lpstr>四川省LRA建设情况</vt:lpstr>
      <vt:lpstr>                  服 务 品 牌 </vt:lpstr>
      <vt:lpstr>PowerPoint 演示文稿</vt:lpstr>
      <vt:lpstr>PowerPoint 演示文稿</vt:lpstr>
      <vt:lpstr>面临的问题</vt:lpstr>
      <vt:lpstr>RA系统问题</vt:lpstr>
      <vt:lpstr>人员问题</vt:lpstr>
      <vt:lpstr>PowerPoint 演示文稿</vt:lpstr>
      <vt:lpstr>2015年中央部委应用系统需求</vt:lpstr>
      <vt:lpstr>2015年中央部委应用系统需求</vt:lpstr>
      <vt:lpstr>2015年中央部委应用系统需求</vt:lpstr>
      <vt:lpstr>2015年中央部委应用系统需求</vt:lpstr>
      <vt:lpstr>2014年已签署协议或达成意向的项目</vt:lpstr>
      <vt:lpstr>2014年已签署协议或达成意向的项目</vt:lpstr>
      <vt:lpstr>2014年已签署协议或达成意向的项目</vt:lpstr>
      <vt:lpstr>2014年已签署协议或达成意向的项目</vt:lpstr>
      <vt:lpstr>国家政策要求</vt:lpstr>
      <vt:lpstr>国家政策要求</vt:lpstr>
      <vt:lpstr>国家政策要求</vt:lpstr>
      <vt:lpstr>国家政策要求</vt:lpstr>
      <vt:lpstr>PowerPoint 演示文稿</vt:lpstr>
      <vt:lpstr>工作目标</vt:lpstr>
      <vt:lpstr>PowerPoint 演示文稿</vt:lpstr>
      <vt:lpstr>工作任务</vt:lpstr>
      <vt:lpstr>完善认证服务体系布局</vt:lpstr>
      <vt:lpstr>完善认证服务体系布局</vt:lpstr>
      <vt:lpstr>提升认证服务体系服务能力</vt:lpstr>
      <vt:lpstr>加强认证服务体系服务质量管理</vt:lpstr>
      <vt:lpstr>做好证书应用服务</vt:lpstr>
      <vt:lpstr>开展管理办法和技术标准研讨和培训工作</vt:lpstr>
      <vt:lpstr>开展证书应用创新业务合作试点</vt:lpstr>
      <vt:lpstr>PowerPoint 演示文稿</vt:lpstr>
      <vt:lpstr>安全政务本整体规划</vt:lpstr>
      <vt:lpstr>安全政务本系统方案</vt:lpstr>
      <vt:lpstr>各方合作模式及分工</vt:lpstr>
      <vt:lpstr>PowerPoint 演示文稿</vt:lpstr>
      <vt:lpstr>安全即时通讯平台——国信通</vt:lpstr>
      <vt:lpstr>PowerPoint 演示文稿</vt:lpstr>
      <vt:lpstr>PowerPoint 演示文稿</vt:lpstr>
      <vt:lpstr>电子认证技术研究室研究方向</vt:lpstr>
      <vt:lpstr>研究方向</vt:lpstr>
      <vt:lpstr>研究方向</vt:lpstr>
      <vt:lpstr>“十三五规划”国家电子政务网络信任服务体系工程（中央投资部分）预研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国家电子政务外网 电子认证服务汇报</dc:title>
  <dc:creator>lenovo-785</dc:creator>
  <cp:lastModifiedBy>guoqiang</cp:lastModifiedBy>
  <cp:revision>345</cp:revision>
  <cp:lastPrinted>2013-07-16T02:05:54Z</cp:lastPrinted>
  <dcterms:created xsi:type="dcterms:W3CDTF">2013-10-08T08:59:14Z</dcterms:created>
  <dcterms:modified xsi:type="dcterms:W3CDTF">2015-05-13T00:23:01Z</dcterms:modified>
</cp:coreProperties>
</file>